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Lst>
  <p:sldSz cy="6858000" cx="12192000"/>
  <p:notesSz cx="6858000" cy="9144000"/>
  <p:embeddedFontLst>
    <p:embeddedFont>
      <p:font typeface="Heebo"/>
      <p:regular r:id="rId165"/>
      <p:bold r:id="rId166"/>
    </p:embeddedFont>
    <p:embeddedFont>
      <p:font typeface="Nunito"/>
      <p:regular r:id="rId167"/>
      <p:bold r:id="rId168"/>
      <p:italic r:id="rId169"/>
      <p:boldItalic r:id="rId170"/>
    </p:embeddedFont>
    <p:embeddedFont>
      <p:font typeface="Lato"/>
      <p:regular r:id="rId171"/>
      <p:bold r:id="rId172"/>
      <p:italic r:id="rId173"/>
      <p:boldItalic r:id="rId174"/>
    </p:embeddedFont>
    <p:embeddedFont>
      <p:font typeface="Poppins"/>
      <p:regular r:id="rId175"/>
      <p:bold r:id="rId176"/>
      <p:italic r:id="rId177"/>
      <p:boldItalic r:id="rId178"/>
    </p:embeddedFont>
    <p:embeddedFont>
      <p:font typeface="Tahoma"/>
      <p:regular r:id="rId179"/>
      <p:bold r:id="rId180"/>
    </p:embeddedFont>
    <p:embeddedFont>
      <p:font typeface="Sofia"/>
      <p:regular r:id="rId181"/>
    </p:embeddedFont>
    <p:embeddedFont>
      <p:font typeface="Be Vietnam Pro"/>
      <p:regular r:id="rId182"/>
      <p:bold r:id="rId183"/>
      <p:italic r:id="rId184"/>
      <p:boldItalic r:id="rId185"/>
    </p:embeddedFont>
    <p:embeddedFont>
      <p:font typeface="Rubik"/>
      <p:regular r:id="rId186"/>
      <p:bold r:id="rId187"/>
      <p:italic r:id="rId188"/>
      <p:boldItalic r:id="rId189"/>
    </p:embeddedFont>
    <p:embeddedFont>
      <p:font typeface="Open Sans"/>
      <p:regular r:id="rId190"/>
      <p:bold r:id="rId191"/>
      <p:italic r:id="rId192"/>
      <p:boldItalic r:id="rId1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4" roundtripDataSignature="AMtx7mgAf5Pf+66sxyYNpddbYLSAjWnk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600C09-6D29-477D-9323-64B67B07247E}">
  <a:tblStyle styleId="{5D600C09-6D29-477D-9323-64B67B07247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OpenSans-regular.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customschemas.google.com/relationships/presentationmetadata" Target="metadata"/><Relationship Id="rId43" Type="http://schemas.openxmlformats.org/officeDocument/2006/relationships/slide" Target="slides/slide38.xml"/><Relationship Id="rId193" Type="http://schemas.openxmlformats.org/officeDocument/2006/relationships/font" Target="fonts/OpenSans-boldItalic.fntdata"/><Relationship Id="rId46" Type="http://schemas.openxmlformats.org/officeDocument/2006/relationships/slide" Target="slides/slide41.xml"/><Relationship Id="rId192" Type="http://schemas.openxmlformats.org/officeDocument/2006/relationships/font" Target="fonts/OpenSans-italic.fntdata"/><Relationship Id="rId45" Type="http://schemas.openxmlformats.org/officeDocument/2006/relationships/slide" Target="slides/slide40.xml"/><Relationship Id="rId191" Type="http://schemas.openxmlformats.org/officeDocument/2006/relationships/font" Target="fonts/OpenSans-bold.fntdata"/><Relationship Id="rId48" Type="http://schemas.openxmlformats.org/officeDocument/2006/relationships/slide" Target="slides/slide43.xml"/><Relationship Id="rId187" Type="http://schemas.openxmlformats.org/officeDocument/2006/relationships/font" Target="fonts/Rubik-bold.fntdata"/><Relationship Id="rId47" Type="http://schemas.openxmlformats.org/officeDocument/2006/relationships/slide" Target="slides/slide42.xml"/><Relationship Id="rId186" Type="http://schemas.openxmlformats.org/officeDocument/2006/relationships/font" Target="fonts/Rubik-regular.fntdata"/><Relationship Id="rId185" Type="http://schemas.openxmlformats.org/officeDocument/2006/relationships/font" Target="fonts/BeVietnamPro-boldItalic.fntdata"/><Relationship Id="rId49" Type="http://schemas.openxmlformats.org/officeDocument/2006/relationships/slide" Target="slides/slide44.xml"/><Relationship Id="rId184" Type="http://schemas.openxmlformats.org/officeDocument/2006/relationships/font" Target="fonts/BeVietnamPro-italic.fntdata"/><Relationship Id="rId189" Type="http://schemas.openxmlformats.org/officeDocument/2006/relationships/font" Target="fonts/Rubik-boldItalic.fntdata"/><Relationship Id="rId188" Type="http://schemas.openxmlformats.org/officeDocument/2006/relationships/font" Target="fonts/Rubik-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BeVietnamPro-bold.fntdata"/><Relationship Id="rId32" Type="http://schemas.openxmlformats.org/officeDocument/2006/relationships/slide" Target="slides/slide27.xml"/><Relationship Id="rId182" Type="http://schemas.openxmlformats.org/officeDocument/2006/relationships/font" Target="fonts/BeVietnamPro-regular.fntdata"/><Relationship Id="rId35" Type="http://schemas.openxmlformats.org/officeDocument/2006/relationships/slide" Target="slides/slide30.xml"/><Relationship Id="rId181" Type="http://schemas.openxmlformats.org/officeDocument/2006/relationships/font" Target="fonts/Sofia-regular.fntdata"/><Relationship Id="rId34" Type="http://schemas.openxmlformats.org/officeDocument/2006/relationships/slide" Target="slides/slide29.xml"/><Relationship Id="rId180" Type="http://schemas.openxmlformats.org/officeDocument/2006/relationships/font" Target="fonts/Tahoma-bold.fntdata"/><Relationship Id="rId37" Type="http://schemas.openxmlformats.org/officeDocument/2006/relationships/slide" Target="slides/slide32.xml"/><Relationship Id="rId176" Type="http://schemas.openxmlformats.org/officeDocument/2006/relationships/font" Target="fonts/Poppins-bold.fntdata"/><Relationship Id="rId36" Type="http://schemas.openxmlformats.org/officeDocument/2006/relationships/slide" Target="slides/slide31.xml"/><Relationship Id="rId175" Type="http://schemas.openxmlformats.org/officeDocument/2006/relationships/font" Target="fonts/Poppins-regular.fntdata"/><Relationship Id="rId39" Type="http://schemas.openxmlformats.org/officeDocument/2006/relationships/slide" Target="slides/slide34.xml"/><Relationship Id="rId174" Type="http://schemas.openxmlformats.org/officeDocument/2006/relationships/font" Target="fonts/Lato-boldItalic.fntdata"/><Relationship Id="rId38" Type="http://schemas.openxmlformats.org/officeDocument/2006/relationships/slide" Target="slides/slide33.xml"/><Relationship Id="rId173" Type="http://schemas.openxmlformats.org/officeDocument/2006/relationships/font" Target="fonts/Lato-italic.fntdata"/><Relationship Id="rId179" Type="http://schemas.openxmlformats.org/officeDocument/2006/relationships/font" Target="fonts/Tahoma-regular.fntdata"/><Relationship Id="rId178" Type="http://schemas.openxmlformats.org/officeDocument/2006/relationships/font" Target="fonts/Poppins-boldItalic.fntdata"/><Relationship Id="rId177" Type="http://schemas.openxmlformats.org/officeDocument/2006/relationships/font" Target="fonts/Poppi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Lato-bold.fntdata"/><Relationship Id="rId65" Type="http://schemas.openxmlformats.org/officeDocument/2006/relationships/slide" Target="slides/slide60.xml"/><Relationship Id="rId171" Type="http://schemas.openxmlformats.org/officeDocument/2006/relationships/font" Target="fonts/Lato-regular.fntdata"/><Relationship Id="rId68" Type="http://schemas.openxmlformats.org/officeDocument/2006/relationships/slide" Target="slides/slide63.xml"/><Relationship Id="rId170" Type="http://schemas.openxmlformats.org/officeDocument/2006/relationships/font" Target="fonts/Nunito-bold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Heebo-regular.fntdata"/><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Nunito-italic.fntdata"/><Relationship Id="rId168" Type="http://schemas.openxmlformats.org/officeDocument/2006/relationships/font" Target="fonts/Nunito-bold.fntdata"/><Relationship Id="rId167" Type="http://schemas.openxmlformats.org/officeDocument/2006/relationships/font" Target="fonts/Nunito-regular.fntdata"/><Relationship Id="rId166" Type="http://schemas.openxmlformats.org/officeDocument/2006/relationships/font" Target="fonts/Heebo-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 name="Google Shape;1016;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1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7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1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6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1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1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6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6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16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16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6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16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6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6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6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9"/>
          <p:cNvSpPr/>
          <p:nvPr>
            <p:ph idx="2" type="pic"/>
          </p:nvPr>
        </p:nvSpPr>
        <p:spPr>
          <a:xfrm>
            <a:off x="5183188" y="987425"/>
            <a:ext cx="6172200" cy="4873625"/>
          </a:xfrm>
          <a:prstGeom prst="rect">
            <a:avLst/>
          </a:prstGeom>
          <a:noFill/>
          <a:ln>
            <a:noFill/>
          </a:ln>
        </p:spPr>
      </p:sp>
      <p:sp>
        <p:nvSpPr>
          <p:cNvPr id="68" name="Google Shape;68;p16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9.png"/><Relationship Id="rId4" Type="http://schemas.openxmlformats.org/officeDocument/2006/relationships/hyperlink" Target="https://www.youtube.com/watch?v=CkhA7s5GIGc" TargetMode="External"/><Relationship Id="rId5" Type="http://schemas.openxmlformats.org/officeDocument/2006/relationships/hyperlink" Target="https://www.youtube.com/watch?v=CkhA7s5GIGc"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hyperlink" Target="https://youtu.be/AKXFwwcww_E"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www.thalesgroup.com/en/markets/digital-identity-and-security/technology/lte"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74.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hyperlink" Target="https://www.analyticssteps.com/blogs/top-self-driving-car-companies-2022"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8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7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78.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2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youtu.be/1DwogdEdm_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40.png"/><Relationship Id="rId5"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39.png"/><Relationship Id="rId5" Type="http://schemas.openxmlformats.org/officeDocument/2006/relationships/image" Target="../media/image26.png"/><Relationship Id="rId6" Type="http://schemas.openxmlformats.org/officeDocument/2006/relationships/image" Target="../media/image80.png"/><Relationship Id="rId7" Type="http://schemas.openxmlformats.org/officeDocument/2006/relationships/image" Target="../media/image87.png"/><Relationship Id="rId8"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54.png"/><Relationship Id="rId5" Type="http://schemas.openxmlformats.org/officeDocument/2006/relationships/image" Target="../media/image21.png"/><Relationship Id="rId6"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0.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8.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5.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05756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Module 1</a:t>
            </a:r>
            <a:endParaRPr/>
          </a:p>
        </p:txBody>
      </p:sp>
      <p:sp>
        <p:nvSpPr>
          <p:cNvPr id="89" name="Google Shape;89;p1"/>
          <p:cNvSpPr txBox="1"/>
          <p:nvPr>
            <p:ph idx="1" type="subTitle"/>
          </p:nvPr>
        </p:nvSpPr>
        <p:spPr>
          <a:xfrm>
            <a:off x="871927" y="3179928"/>
            <a:ext cx="10448145" cy="311355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chemeClr val="dk1"/>
              </a:buClr>
              <a:buSzPct val="100000"/>
              <a:buNone/>
            </a:pPr>
            <a:r>
              <a:rPr lang="en-US"/>
              <a:t>Fundamentals of Wireless Communication</a:t>
            </a:r>
            <a:endParaRPr/>
          </a:p>
          <a:p>
            <a:pPr indent="0" lvl="0" marL="0" rtl="0" algn="ctr">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en-US" sz="2600"/>
              <a:t>Introduction to Wireless Communication - Advantages, Disadvantages and Applications; Multiple Access Techniques - FDMA, TDMA, CDMA, OFDMA; Spread Spectrum Techniques – DSSS, FHSS; Evolution of wireless generations – 1G to 5G (Based on technological differences and advancements); 5G – Key requirements and drivers of 5G systems, Use cases, Massive MIMO. </a:t>
            </a:r>
            <a:endParaRPr/>
          </a:p>
          <a:p>
            <a:pPr indent="0" lvl="0" marL="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en-US"/>
              <a:t>Self-learning Topics: Modulation Techniques - QAM, MSK, GMSK</a:t>
            </a:r>
            <a:endParaRPr/>
          </a:p>
          <a:p>
            <a:pPr indent="0" lvl="0" marL="0" rtl="0" algn="ctr">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45" name="Google Shape;145;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46" name="Google Shape;146;p10"/>
          <p:cNvPicPr preferRelativeResize="0"/>
          <p:nvPr/>
        </p:nvPicPr>
        <p:blipFill rotWithShape="1">
          <a:blip r:embed="rId3">
            <a:alphaModFix/>
          </a:blip>
          <a:srcRect b="0" l="0" r="0" t="0"/>
          <a:stretch/>
        </p:blipFill>
        <p:spPr>
          <a:xfrm>
            <a:off x="115529" y="0"/>
            <a:ext cx="6506498" cy="6023865"/>
          </a:xfrm>
          <a:prstGeom prst="rect">
            <a:avLst/>
          </a:prstGeom>
          <a:noFill/>
          <a:ln>
            <a:noFill/>
          </a:ln>
        </p:spPr>
      </p:pic>
      <p:sp>
        <p:nvSpPr>
          <p:cNvPr id="147" name="Google Shape;147;p10"/>
          <p:cNvSpPr/>
          <p:nvPr/>
        </p:nvSpPr>
        <p:spPr>
          <a:xfrm>
            <a:off x="5257800" y="25912"/>
            <a:ext cx="6096000" cy="67403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rgbClr val="FF0000"/>
                </a:solidFill>
                <a:latin typeface="Be Vietnam Pro"/>
                <a:ea typeface="Be Vietnam Pro"/>
                <a:cs typeface="Be Vietnam Pro"/>
                <a:sym typeface="Be Vietnam Pro"/>
              </a:rPr>
              <a:t>Unit of Measurement and Radiation</a:t>
            </a:r>
            <a:r>
              <a:rPr b="1" i="0" lang="en-US" sz="1800" u="none" cap="none" strike="noStrike">
                <a:solidFill>
                  <a:schemeClr val="dk1"/>
                </a:solidFill>
                <a:latin typeface="Be Vietnam Pro"/>
                <a:ea typeface="Be Vietnam Pro"/>
                <a:cs typeface="Be Vietnam Pro"/>
                <a:sym typeface="Be Vietnam Pro"/>
              </a:rPr>
              <a:t>:</a:t>
            </a:r>
            <a:endParaRPr/>
          </a:p>
          <a:p>
            <a:pPr indent="0" lvl="0" marL="0" marR="0" rtl="0" algn="just">
              <a:spcBef>
                <a:spcPts val="0"/>
              </a:spcBef>
              <a:spcAft>
                <a:spcPts val="0"/>
              </a:spcAft>
              <a:buNone/>
            </a:pPr>
            <a:r>
              <a:rPr lang="en-US" sz="2400">
                <a:solidFill>
                  <a:srgbClr val="212529"/>
                </a:solidFill>
                <a:latin typeface="Be Vietnam Pro"/>
                <a:ea typeface="Be Vietnam Pro"/>
                <a:cs typeface="Be Vietnam Pro"/>
                <a:sym typeface="Be Vietnam Pro"/>
              </a:rPr>
              <a:t>The radio frequency is measured in Hertz (Hz [Unit of measurement]) and it informs us about the number of wave cycles transmitted in one second. </a:t>
            </a:r>
            <a:endParaRPr/>
          </a:p>
          <a:p>
            <a:pPr indent="0" lvl="0" marL="0" marR="0" rtl="0" algn="just">
              <a:spcBef>
                <a:spcPts val="0"/>
              </a:spcBef>
              <a:spcAft>
                <a:spcPts val="0"/>
              </a:spcAft>
              <a:buNone/>
            </a:pPr>
            <a:r>
              <a:t/>
            </a:r>
            <a:endParaRPr sz="2400">
              <a:solidFill>
                <a:srgbClr val="212529"/>
              </a:solidFill>
              <a:latin typeface="Be Vietnam Pro"/>
              <a:ea typeface="Be Vietnam Pro"/>
              <a:cs typeface="Be Vietnam Pro"/>
              <a:sym typeface="Be Vietnam Pro"/>
            </a:endParaRPr>
          </a:p>
          <a:p>
            <a:pPr indent="0" lvl="0" marL="0" marR="0" rtl="0" algn="just">
              <a:spcBef>
                <a:spcPts val="0"/>
              </a:spcBef>
              <a:spcAft>
                <a:spcPts val="0"/>
              </a:spcAft>
              <a:buNone/>
            </a:pPr>
            <a:r>
              <a:rPr lang="en-US" sz="2400">
                <a:solidFill>
                  <a:srgbClr val="212529"/>
                </a:solidFill>
                <a:latin typeface="Be Vietnam Pro"/>
                <a:ea typeface="Be Vietnam Pro"/>
                <a:cs typeface="Be Vietnam Pro"/>
                <a:sym typeface="Be Vietnam Pro"/>
              </a:rPr>
              <a:t>RF waves are invisible to the human eye. It has a particular spectrum. For increased frequency more than the intended limit of the spectrum, the electromagnetic spectrum might alter its form.</a:t>
            </a:r>
            <a:endParaRPr/>
          </a:p>
          <a:p>
            <a:pPr indent="0" lvl="0" marL="0" marR="0" rtl="0" algn="just">
              <a:spcBef>
                <a:spcPts val="0"/>
              </a:spcBef>
              <a:spcAft>
                <a:spcPts val="0"/>
              </a:spcAft>
              <a:buNone/>
            </a:pPr>
            <a:r>
              <a:t/>
            </a:r>
            <a:endParaRPr sz="2400">
              <a:solidFill>
                <a:srgbClr val="212529"/>
              </a:solidFill>
              <a:latin typeface="Be Vietnam Pro"/>
              <a:ea typeface="Be Vietnam Pro"/>
              <a:cs typeface="Be Vietnam Pro"/>
              <a:sym typeface="Be Vietnam Pro"/>
            </a:endParaRPr>
          </a:p>
          <a:p>
            <a:pPr indent="0" lvl="0" marL="0" marR="0" rtl="0" algn="just">
              <a:spcBef>
                <a:spcPts val="0"/>
              </a:spcBef>
              <a:spcAft>
                <a:spcPts val="0"/>
              </a:spcAft>
              <a:buNone/>
            </a:pPr>
            <a:r>
              <a:rPr lang="en-US" sz="2400">
                <a:solidFill>
                  <a:srgbClr val="212529"/>
                </a:solidFill>
                <a:latin typeface="Be Vietnam Pro"/>
                <a:ea typeface="Be Vietnam Pro"/>
                <a:cs typeface="Be Vietnam Pro"/>
                <a:sym typeface="Be Vietnam Pro"/>
              </a:rPr>
              <a:t>Thus, if the frequency of the RF spectrum goes beyond its upper limit, the electromagnetic rays emerge in the form of Infrared radiation, Gamma rays, X-Rays, and UV Rays most of which are visible to human eyes</a:t>
            </a:r>
            <a:r>
              <a:rPr lang="en-US" sz="1800">
                <a:solidFill>
                  <a:srgbClr val="212529"/>
                </a:solidFill>
                <a:latin typeface="Be Vietnam Pro"/>
                <a:ea typeface="Be Vietnam Pro"/>
                <a:cs typeface="Be Vietnam Pro"/>
                <a:sym typeface="Be Vietnam Pro"/>
              </a:rPr>
              <a:t>.</a:t>
            </a:r>
            <a:endParaRPr b="0" i="0" sz="1800">
              <a:solidFill>
                <a:srgbClr val="212529"/>
              </a:solidFill>
              <a:latin typeface="Be Vietnam Pro"/>
              <a:ea typeface="Be Vietnam Pro"/>
              <a:cs typeface="Be Vietnam Pro"/>
              <a:sym typeface="Be Vietnam Pr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0"/>
          <p:cNvSpPr/>
          <p:nvPr/>
        </p:nvSpPr>
        <p:spPr>
          <a:xfrm>
            <a:off x="1229033" y="240004"/>
            <a:ext cx="9144000" cy="68580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100"/>
          <p:cNvSpPr txBox="1"/>
          <p:nvPr>
            <p:ph type="title"/>
          </p:nvPr>
        </p:nvSpPr>
        <p:spPr>
          <a:xfrm>
            <a:off x="1685510" y="240004"/>
            <a:ext cx="7886700" cy="6420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SELF Reflection</a:t>
            </a:r>
            <a:endParaRPr/>
          </a:p>
        </p:txBody>
      </p:sp>
      <p:sp>
        <p:nvSpPr>
          <p:cNvPr id="756" name="Google Shape;756;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Noto Sans Symbols"/>
              <a:buNone/>
            </a:pPr>
            <a:r>
              <a:rPr b="0" lang="en-US" sz="1400">
                <a:solidFill>
                  <a:srgbClr val="000000"/>
                </a:solidFill>
                <a:latin typeface="Arial"/>
                <a:ea typeface="Arial"/>
                <a:cs typeface="Arial"/>
                <a:sym typeface="Arial"/>
              </a:rPr>
              <a:t>1/23/2024</a:t>
            </a:r>
            <a:endParaRPr b="0" sz="1400">
              <a:solidFill>
                <a:srgbClr val="000000"/>
              </a:solidFill>
              <a:latin typeface="Arial"/>
              <a:ea typeface="Arial"/>
              <a:cs typeface="Arial"/>
              <a:sym typeface="Arial"/>
            </a:endParaRPr>
          </a:p>
        </p:txBody>
      </p:sp>
      <p:sp>
        <p:nvSpPr>
          <p:cNvPr id="757" name="Google Shape;757;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400"/>
              <a:buFont typeface="Noto Sans Symbols"/>
              <a:buNone/>
            </a:pPr>
            <a:r>
              <a:t/>
            </a:r>
            <a:endParaRPr b="0" sz="1400">
              <a:solidFill>
                <a:srgbClr val="000000"/>
              </a:solidFill>
              <a:latin typeface="Arial"/>
              <a:ea typeface="Arial"/>
              <a:cs typeface="Arial"/>
              <a:sym typeface="Arial"/>
            </a:endParaRPr>
          </a:p>
        </p:txBody>
      </p:sp>
      <p:pic>
        <p:nvPicPr>
          <p:cNvPr id="758" name="Google Shape;758;p100"/>
          <p:cNvPicPr preferRelativeResize="0"/>
          <p:nvPr/>
        </p:nvPicPr>
        <p:blipFill rotWithShape="1">
          <a:blip r:embed="rId3">
            <a:alphaModFix/>
          </a:blip>
          <a:srcRect b="0" l="0" r="0" t="0"/>
          <a:stretch/>
        </p:blipFill>
        <p:spPr>
          <a:xfrm>
            <a:off x="2159447" y="1417985"/>
            <a:ext cx="2445685" cy="2308841"/>
          </a:xfrm>
          <a:prstGeom prst="rect">
            <a:avLst/>
          </a:prstGeom>
          <a:noFill/>
          <a:ln>
            <a:noFill/>
          </a:ln>
        </p:spPr>
      </p:pic>
      <p:sp>
        <p:nvSpPr>
          <p:cNvPr id="759" name="Google Shape;759;p100"/>
          <p:cNvSpPr txBox="1"/>
          <p:nvPr/>
        </p:nvSpPr>
        <p:spPr>
          <a:xfrm>
            <a:off x="4883426" y="1557338"/>
            <a:ext cx="5208312"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2800"/>
              <a:buFont typeface="Noto Sans Symbols"/>
              <a:buNone/>
            </a:pPr>
            <a:r>
              <a:rPr b="0" lang="en-US" sz="2800">
                <a:solidFill>
                  <a:srgbClr val="000000"/>
                </a:solidFill>
                <a:latin typeface="Arial"/>
                <a:ea typeface="Arial"/>
                <a:cs typeface="Arial"/>
                <a:sym typeface="Arial"/>
              </a:rPr>
              <a:t>1.Write a note on SSMA and its types.</a:t>
            </a:r>
            <a:endParaRPr/>
          </a:p>
          <a:p>
            <a:pPr indent="0" lvl="0" marL="0" marR="0" rtl="0" algn="l">
              <a:spcBef>
                <a:spcPts val="0"/>
              </a:spcBef>
              <a:spcAft>
                <a:spcPts val="0"/>
              </a:spcAft>
              <a:buClr>
                <a:schemeClr val="dk1"/>
              </a:buClr>
              <a:buSzPts val="2800"/>
              <a:buFont typeface="Noto Sans Symbols"/>
              <a:buNone/>
            </a:pPr>
            <a:r>
              <a:t/>
            </a:r>
            <a:endParaRPr b="0" sz="28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2800"/>
              <a:buFont typeface="Noto Sans Symbols"/>
              <a:buNone/>
            </a:pPr>
            <a:r>
              <a:rPr b="0" lang="en-US" sz="2800">
                <a:solidFill>
                  <a:srgbClr val="000000"/>
                </a:solidFill>
                <a:latin typeface="Arial"/>
                <a:ea typeface="Arial"/>
                <a:cs typeface="Arial"/>
                <a:sym typeface="Arial"/>
              </a:rPr>
              <a:t>2.What is Hybrid Multiple Access technique, explain its significance.</a:t>
            </a:r>
            <a:endParaRPr/>
          </a:p>
        </p:txBody>
      </p:sp>
      <p:sp>
        <p:nvSpPr>
          <p:cNvPr id="760" name="Google Shape;760;p100"/>
          <p:cNvSpPr txBox="1"/>
          <p:nvPr/>
        </p:nvSpPr>
        <p:spPr>
          <a:xfrm>
            <a:off x="3071814" y="3808414"/>
            <a:ext cx="669172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Noto Sans Symbols"/>
              <a:buNone/>
            </a:pPr>
            <a:r>
              <a:t/>
            </a:r>
            <a:endParaRPr b="0" sz="2000">
              <a:solidFill>
                <a:srgbClr val="000000"/>
              </a:solidFill>
              <a:latin typeface="Arial"/>
              <a:ea typeface="Arial"/>
              <a:cs typeface="Arial"/>
              <a:sym typeface="Arial"/>
            </a:endParaRPr>
          </a:p>
          <a:p>
            <a:pPr indent="0" lvl="0" marL="0" marR="0" rtl="0" algn="l">
              <a:spcBef>
                <a:spcPts val="0"/>
              </a:spcBef>
              <a:spcAft>
                <a:spcPts val="0"/>
              </a:spcAft>
              <a:buClr>
                <a:schemeClr val="dk1"/>
              </a:buClr>
              <a:buSzPts val="2000"/>
              <a:buFont typeface="Noto Sans Symbols"/>
              <a:buNone/>
            </a:pPr>
            <a:r>
              <a:t/>
            </a:r>
            <a:endParaRPr b="0" sz="2000">
              <a:solidFill>
                <a:srgbClr val="000000"/>
              </a:solidFill>
              <a:latin typeface="Arial"/>
              <a:ea typeface="Arial"/>
              <a:cs typeface="Arial"/>
              <a:sym typeface="Arial"/>
            </a:endParaRPr>
          </a:p>
          <a:p>
            <a:pPr indent="0" lvl="0" marL="0" marR="0" rtl="0" algn="l">
              <a:spcBef>
                <a:spcPts val="0"/>
              </a:spcBef>
              <a:spcAft>
                <a:spcPts val="0"/>
              </a:spcAft>
              <a:buClr>
                <a:schemeClr val="dk1"/>
              </a:buClr>
              <a:buSzPts val="2400"/>
              <a:buFont typeface="Noto Sans Symbols"/>
              <a:buNone/>
            </a:pPr>
            <a:r>
              <a:rPr b="1" lang="en-US" sz="2400" u="sng">
                <a:solidFill>
                  <a:schemeClr val="dk1"/>
                </a:solidFill>
                <a:latin typeface="Arial"/>
                <a:ea typeface="Arial"/>
                <a:cs typeface="Arial"/>
                <a:sym typeface="Arial"/>
                <a:hlinkClick r:id="rId4">
                  <a:extLst>
                    <a:ext uri="{A12FA001-AC4F-418D-AE19-62706E023703}">
                      <ahyp:hlinkClr val="tx"/>
                    </a:ext>
                  </a:extLst>
                </a:hlinkClick>
              </a:rPr>
              <a:t>https://www.youtube.com/watch?v=CkhA7s5GIGc</a:t>
            </a:r>
            <a:endParaRPr b="0" sz="28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2800"/>
              <a:buFont typeface="Noto Sans Symbols"/>
              <a:buNone/>
            </a:pPr>
            <a:r>
              <a:t/>
            </a:r>
            <a:endParaRPr b="0" sz="2800">
              <a:solidFill>
                <a:srgbClr val="000000"/>
              </a:solidFill>
              <a:latin typeface="Arial"/>
              <a:ea typeface="Arial"/>
              <a:cs typeface="Arial"/>
              <a:sym typeface="Arial"/>
            </a:endParaRPr>
          </a:p>
          <a:p>
            <a:pPr indent="0" lvl="0" marL="0" marR="0" rtl="0" algn="l">
              <a:spcBef>
                <a:spcPts val="0"/>
              </a:spcBef>
              <a:spcAft>
                <a:spcPts val="0"/>
              </a:spcAft>
              <a:buClr>
                <a:schemeClr val="dk1"/>
              </a:buClr>
              <a:buSzPts val="2800"/>
              <a:buFont typeface="Noto Sans Symbols"/>
              <a:buNone/>
            </a:pPr>
            <a:r>
              <a:t/>
            </a:r>
            <a:endParaRPr b="0" sz="2800">
              <a:solidFill>
                <a:srgbClr val="000000"/>
              </a:solidFill>
              <a:latin typeface="Arial"/>
              <a:ea typeface="Arial"/>
              <a:cs typeface="Arial"/>
              <a:sym typeface="Arial"/>
            </a:endParaRPr>
          </a:p>
        </p:txBody>
      </p:sp>
      <p:sp>
        <p:nvSpPr>
          <p:cNvPr id="761" name="Google Shape;761;p100"/>
          <p:cNvSpPr/>
          <p:nvPr/>
        </p:nvSpPr>
        <p:spPr>
          <a:xfrm>
            <a:off x="3581400" y="5551995"/>
            <a:ext cx="4701209" cy="646331"/>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u="sng">
                <a:solidFill>
                  <a:srgbClr val="1155CC"/>
                </a:solidFill>
                <a:latin typeface="Arial"/>
                <a:ea typeface="Arial"/>
                <a:cs typeface="Arial"/>
                <a:sym typeface="Arial"/>
                <a:hlinkClick r:id="rId5">
                  <a:extLst>
                    <a:ext uri="{A12FA001-AC4F-418D-AE19-62706E023703}">
                      <ahyp:hlinkClr val="tx"/>
                    </a:ext>
                  </a:extLst>
                </a:hlinkClick>
              </a:rPr>
              <a:t>https://www.youtube.com/watch?v=CkhA7s5GIGc</a:t>
            </a:r>
            <a:r>
              <a:rPr lang="en-US" sz="1800">
                <a:solidFill>
                  <a:srgbClr val="222222"/>
                </a:solidFill>
                <a:latin typeface="Arial"/>
                <a:ea typeface="Arial"/>
                <a:cs typeface="Arial"/>
                <a:sym typeface="Arial"/>
              </a:rPr>
              <a:t> </a:t>
            </a:r>
            <a:r>
              <a:rPr lang="en-US" sz="1800">
                <a:solidFill>
                  <a:schemeClr val="dk1"/>
                </a:solidFill>
                <a:latin typeface="Arial"/>
                <a:ea typeface="Arial"/>
                <a:cs typeface="Arial"/>
                <a:sym typeface="Arial"/>
              </a:rPr>
              <a:t> </a:t>
            </a:r>
            <a:endParaRPr/>
          </a:p>
        </p:txBody>
      </p:sp>
      <p:sp>
        <p:nvSpPr>
          <p:cNvPr id="762" name="Google Shape;762;p100"/>
          <p:cNvSpPr/>
          <p:nvPr/>
        </p:nvSpPr>
        <p:spPr>
          <a:xfrm>
            <a:off x="3048000" y="1582341"/>
            <a:ext cx="609600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 Compare 1G to 5G technologies.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2) Why will 5G require millions of small cells?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3) When will 5G go mainstream?</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4) Will 5G work on 4G phones? Does your mobile support 5G? Did you buy new mobile to activate 5G services?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5) How will 5G change society?</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6) How is 5G innovative?</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7) Why 5G Networks Use Massive MIMO.</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8) How will 5G enable a better future?</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9) How beamforming beneficial in 5G?</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sz="900">
                <a:solidFill>
                  <a:srgbClr val="888888"/>
                </a:solidFill>
                <a:latin typeface="Arial"/>
                <a:ea typeface="Arial"/>
                <a:cs typeface="Arial"/>
                <a:sym typeface="Arial"/>
              </a:rPr>
              <a:t>1/23/2024</a:t>
            </a:r>
            <a:endParaRPr sz="900">
              <a:solidFill>
                <a:srgbClr val="888888"/>
              </a:solidFill>
              <a:latin typeface="Arial"/>
              <a:ea typeface="Arial"/>
              <a:cs typeface="Arial"/>
              <a:sym typeface="Arial"/>
            </a:endParaRPr>
          </a:p>
        </p:txBody>
      </p:sp>
      <p:sp>
        <p:nvSpPr>
          <p:cNvPr id="768" name="Google Shape;768;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5FCBEF"/>
              </a:buClr>
              <a:buSzPts val="900"/>
              <a:buFont typeface="Noto Sans Symbols"/>
              <a:buNone/>
            </a:pPr>
            <a:fld id="{00000000-1234-1234-1234-123412341234}" type="slidenum">
              <a:rPr lang="en-US" sz="900">
                <a:solidFill>
                  <a:srgbClr val="5FCBEF"/>
                </a:solidFill>
                <a:latin typeface="Arial"/>
                <a:ea typeface="Arial"/>
                <a:cs typeface="Arial"/>
                <a:sym typeface="Arial"/>
              </a:rPr>
              <a:t>‹#›</a:t>
            </a:fld>
            <a:endParaRPr sz="900">
              <a:solidFill>
                <a:srgbClr val="5FCBEF"/>
              </a:solidFill>
              <a:latin typeface="Arial"/>
              <a:ea typeface="Arial"/>
              <a:cs typeface="Arial"/>
              <a:sym typeface="Arial"/>
            </a:endParaRPr>
          </a:p>
        </p:txBody>
      </p:sp>
      <p:sp>
        <p:nvSpPr>
          <p:cNvPr id="769" name="Google Shape;769;p101"/>
          <p:cNvSpPr txBox="1"/>
          <p:nvPr/>
        </p:nvSpPr>
        <p:spPr>
          <a:xfrm>
            <a:off x="1762541" y="1459948"/>
            <a:ext cx="8577081"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3600"/>
              <a:buFont typeface="Noto Sans Symbols"/>
              <a:buNone/>
            </a:pPr>
            <a:r>
              <a:rPr lang="en-US" sz="3600">
                <a:solidFill>
                  <a:srgbClr val="000000"/>
                </a:solidFill>
                <a:latin typeface="Algerian"/>
                <a:ea typeface="Algerian"/>
                <a:cs typeface="Algerian"/>
                <a:sym typeface="Algerian"/>
              </a:rPr>
              <a:t>Reference: </a:t>
            </a:r>
            <a:endParaRPr/>
          </a:p>
          <a:p>
            <a:pPr indent="0" lvl="0" marL="0" marR="0" rtl="0" algn="l">
              <a:spcBef>
                <a:spcPts val="0"/>
              </a:spcBef>
              <a:spcAft>
                <a:spcPts val="0"/>
              </a:spcAft>
              <a:buClr>
                <a:srgbClr val="404040"/>
              </a:buClr>
              <a:buSzPts val="3600"/>
              <a:buFont typeface="Noto Sans Symbols"/>
              <a:buNone/>
            </a:pPr>
            <a:r>
              <a:t/>
            </a:r>
            <a:endParaRPr sz="3600">
              <a:solidFill>
                <a:srgbClr val="000000"/>
              </a:solidFill>
              <a:latin typeface="Algerian"/>
              <a:ea typeface="Algerian"/>
              <a:cs typeface="Algerian"/>
              <a:sym typeface="Algerian"/>
            </a:endParaRPr>
          </a:p>
          <a:p>
            <a:pPr indent="0" lvl="0" marL="0" marR="0" rtl="0" algn="l">
              <a:spcBef>
                <a:spcPts val="0"/>
              </a:spcBef>
              <a:spcAft>
                <a:spcPts val="0"/>
              </a:spcAft>
              <a:buClr>
                <a:srgbClr val="000000"/>
              </a:buClr>
              <a:buSzPts val="2400"/>
              <a:buFont typeface="Noto Sans Symbols"/>
              <a:buNone/>
            </a:pPr>
            <a:r>
              <a:rPr lang="en-US" sz="2400">
                <a:solidFill>
                  <a:srgbClr val="000000"/>
                </a:solidFill>
                <a:latin typeface="Algerian"/>
                <a:ea typeface="Algerian"/>
                <a:cs typeface="Algerian"/>
                <a:sym typeface="Algerian"/>
              </a:rPr>
              <a:t>1. </a:t>
            </a:r>
            <a:r>
              <a:rPr lang="en-US" sz="2400">
                <a:solidFill>
                  <a:srgbClr val="000000"/>
                </a:solidFill>
                <a:latin typeface="Times New Roman"/>
                <a:ea typeface="Times New Roman"/>
                <a:cs typeface="Times New Roman"/>
                <a:sym typeface="Times New Roman"/>
              </a:rPr>
              <a:t>Wireless Communications principles and practice by T.S.Rappaport, Pearson Publication</a:t>
            </a:r>
            <a:endParaRPr/>
          </a:p>
          <a:p>
            <a:pPr indent="0" lvl="0" marL="0" marR="0" rtl="0" algn="l">
              <a:spcBef>
                <a:spcPts val="0"/>
              </a:spcBef>
              <a:spcAft>
                <a:spcPts val="0"/>
              </a:spcAft>
              <a:buClr>
                <a:srgbClr val="000000"/>
              </a:buClr>
              <a:buSzPts val="2400"/>
              <a:buFont typeface="Noto Sans Symbols"/>
              <a:buNone/>
            </a:pPr>
            <a:r>
              <a:rPr lang="en-US" sz="2400">
                <a:solidFill>
                  <a:srgbClr val="000000"/>
                </a:solidFill>
                <a:latin typeface="Times New Roman"/>
                <a:ea typeface="Times New Roman"/>
                <a:cs typeface="Times New Roman"/>
                <a:sym typeface="Times New Roman"/>
              </a:rPr>
              <a:t>2. </a:t>
            </a:r>
            <a:r>
              <a:rPr lang="en-US" sz="2400" u="sng">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https://youtu.be/AKXFwwcww_E</a:t>
            </a:r>
            <a:endParaRPr sz="24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Clr>
                <a:srgbClr val="000000"/>
              </a:buClr>
              <a:buSzPts val="2400"/>
              <a:buFont typeface="Noto Sans Symbols"/>
              <a:buNone/>
            </a:pPr>
            <a:r>
              <a:rPr lang="en-US" sz="2400">
                <a:solidFill>
                  <a:srgbClr val="000000"/>
                </a:solidFill>
                <a:latin typeface="Times New Roman"/>
                <a:ea typeface="Times New Roman"/>
                <a:cs typeface="Times New Roman"/>
                <a:sym typeface="Times New Roman"/>
              </a:rPr>
              <a:t>3. NPTEL video of IIT Kharagpur on Multiple Access technique.</a:t>
            </a:r>
            <a:endParaRPr/>
          </a:p>
          <a:p>
            <a:pPr indent="0" lvl="0" marL="0" marR="0" rtl="0" algn="l">
              <a:spcBef>
                <a:spcPts val="0"/>
              </a:spcBef>
              <a:spcAft>
                <a:spcPts val="0"/>
              </a:spcAft>
              <a:buClr>
                <a:srgbClr val="404040"/>
              </a:buClr>
              <a:buSzPts val="2400"/>
              <a:buFont typeface="Noto Sans Symbols"/>
              <a:buNone/>
            </a:pPr>
            <a:r>
              <a:t/>
            </a:r>
            <a:endParaRPr sz="24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Clr>
                <a:srgbClr val="404040"/>
              </a:buClr>
              <a:buSzPts val="2400"/>
              <a:buFont typeface="Noto Sans Symbols"/>
              <a:buNone/>
            </a:pPr>
            <a:r>
              <a:t/>
            </a:r>
            <a:endParaRPr sz="2400">
              <a:solidFill>
                <a:srgbClr val="000000"/>
              </a:solidFill>
              <a:latin typeface="Algerian"/>
              <a:ea typeface="Algerian"/>
              <a:cs typeface="Algerian"/>
              <a:sym typeface="Algeria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2"/>
          <p:cNvSpPr txBox="1"/>
          <p:nvPr>
            <p:ph type="title"/>
          </p:nvPr>
        </p:nvSpPr>
        <p:spPr>
          <a:xfrm>
            <a:off x="756314" y="98151"/>
            <a:ext cx="10515600" cy="96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Sofia"/>
              <a:buNone/>
            </a:pPr>
            <a:r>
              <a:rPr b="1" i="0" lang="en-US" sz="3600">
                <a:solidFill>
                  <a:srgbClr val="FF0000"/>
                </a:solidFill>
                <a:latin typeface="Sofia"/>
                <a:ea typeface="Sofia"/>
                <a:cs typeface="Sofia"/>
                <a:sym typeface="Sofia"/>
              </a:rPr>
              <a:t>Generations of wireless communication</a:t>
            </a:r>
            <a:endParaRPr sz="3600">
              <a:solidFill>
                <a:srgbClr val="FF0000"/>
              </a:solidFill>
            </a:endParaRPr>
          </a:p>
        </p:txBody>
      </p:sp>
      <p:sp>
        <p:nvSpPr>
          <p:cNvPr id="775" name="Google Shape;775;p102"/>
          <p:cNvSpPr txBox="1"/>
          <p:nvPr>
            <p:ph idx="1" type="body"/>
          </p:nvPr>
        </p:nvSpPr>
        <p:spPr>
          <a:xfrm>
            <a:off x="208296" y="2903731"/>
            <a:ext cx="11678904" cy="371867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We have made very huge improvements in </a:t>
            </a:r>
            <a:r>
              <a:rPr lang="en-US">
                <a:latin typeface="Times New Roman"/>
                <a:ea typeface="Times New Roman"/>
                <a:cs typeface="Times New Roman"/>
                <a:sym typeface="Times New Roman"/>
              </a:rPr>
              <a:t>wireless</a:t>
            </a:r>
            <a:r>
              <a:rPr lang="en-US" u="sng">
                <a:latin typeface="Times New Roman"/>
                <a:ea typeface="Times New Roman"/>
                <a:cs typeface="Times New Roman"/>
                <a:sym typeface="Times New Roman"/>
              </a:rPr>
              <a:t> </a:t>
            </a:r>
            <a:r>
              <a:rPr lang="en-US">
                <a:latin typeface="Times New Roman"/>
                <a:ea typeface="Times New Roman"/>
                <a:cs typeface="Times New Roman"/>
                <a:sym typeface="Times New Roman"/>
              </a:rPr>
              <a:t>communication</a:t>
            </a:r>
            <a:r>
              <a:rPr b="0" i="0" lang="en-US">
                <a:solidFill>
                  <a:srgbClr val="273239"/>
                </a:solidFill>
                <a:latin typeface="Times New Roman"/>
                <a:ea typeface="Times New Roman"/>
                <a:cs typeface="Times New Roman"/>
                <a:sym typeface="Times New Roman"/>
              </a:rPr>
              <a:t> and have expanded the capabilities of our wireless communication system. </a:t>
            </a:r>
            <a:endParaRPr/>
          </a:p>
          <a:p>
            <a:pPr indent="-50800" lvl="0" marL="228600" rtl="0" algn="l">
              <a:lnSpc>
                <a:spcPct val="90000"/>
              </a:lnSpc>
              <a:spcBef>
                <a:spcPts val="1000"/>
              </a:spcBef>
              <a:spcAft>
                <a:spcPts val="0"/>
              </a:spcAft>
              <a:buClr>
                <a:schemeClr val="dk1"/>
              </a:buClr>
              <a:buSzPts val="2800"/>
              <a:buNone/>
            </a:pPr>
            <a:r>
              <a:t/>
            </a:r>
            <a:endParaRPr b="0" i="0">
              <a:solidFill>
                <a:srgbClr val="27323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C00000"/>
              </a:buClr>
              <a:buSzPts val="2800"/>
              <a:buNone/>
            </a:pPr>
            <a:r>
              <a:rPr b="1" i="0" lang="en-US">
                <a:solidFill>
                  <a:srgbClr val="C00000"/>
                </a:solidFill>
                <a:latin typeface="Times New Roman"/>
                <a:ea typeface="Times New Roman"/>
                <a:cs typeface="Times New Roman"/>
                <a:sym typeface="Times New Roman"/>
              </a:rPr>
              <a:t>0</a:t>
            </a:r>
            <a:r>
              <a:rPr b="1" baseline="30000" i="0" lang="en-US">
                <a:solidFill>
                  <a:srgbClr val="C00000"/>
                </a:solidFill>
                <a:latin typeface="Times New Roman"/>
                <a:ea typeface="Times New Roman"/>
                <a:cs typeface="Times New Roman"/>
                <a:sym typeface="Times New Roman"/>
              </a:rPr>
              <a:t>th  </a:t>
            </a:r>
            <a:r>
              <a:rPr b="1" i="0" lang="en-US">
                <a:solidFill>
                  <a:srgbClr val="C00000"/>
                </a:solidFill>
                <a:latin typeface="Times New Roman"/>
                <a:ea typeface="Times New Roman"/>
                <a:cs typeface="Times New Roman"/>
                <a:sym typeface="Times New Roman"/>
              </a:rPr>
              <a:t>Generation:</a:t>
            </a:r>
            <a:endParaRPr b="0" i="0">
              <a:solidFill>
                <a:srgbClr val="C0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00B050"/>
              </a:buClr>
              <a:buSzPts val="2800"/>
              <a:buFont typeface="Arial"/>
              <a:buChar char="•"/>
            </a:pPr>
            <a:r>
              <a:rPr b="0" i="0" lang="en-US">
                <a:solidFill>
                  <a:srgbClr val="00B050"/>
                </a:solidFill>
                <a:latin typeface="Times New Roman"/>
                <a:ea typeface="Times New Roman"/>
                <a:cs typeface="Times New Roman"/>
                <a:sym typeface="Times New Roman"/>
              </a:rPr>
              <a:t>Pre-cell phone mobile telephony technology</a:t>
            </a:r>
            <a:r>
              <a:rPr b="0" i="0" lang="en-US">
                <a:solidFill>
                  <a:srgbClr val="273239"/>
                </a:solidFill>
                <a:latin typeface="Times New Roman"/>
                <a:ea typeface="Times New Roman"/>
                <a:cs typeface="Times New Roman"/>
                <a:sym typeface="Times New Roman"/>
              </a:rPr>
              <a:t>, such as </a:t>
            </a:r>
            <a:r>
              <a:rPr b="0" i="0" lang="en-US">
                <a:solidFill>
                  <a:srgbClr val="FF0000"/>
                </a:solidFill>
                <a:latin typeface="Times New Roman"/>
                <a:ea typeface="Times New Roman"/>
                <a:cs typeface="Times New Roman"/>
                <a:sym typeface="Times New Roman"/>
              </a:rPr>
              <a:t>radio telephones </a:t>
            </a:r>
            <a:r>
              <a:rPr b="0" i="0" lang="en-US">
                <a:solidFill>
                  <a:srgbClr val="273239"/>
                </a:solidFill>
                <a:latin typeface="Times New Roman"/>
                <a:ea typeface="Times New Roman"/>
                <a:cs typeface="Times New Roman"/>
                <a:sym typeface="Times New Roman"/>
              </a:rPr>
              <a:t>some had in cars before the arrival of cell phones.</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Communication was possible through </a:t>
            </a:r>
            <a:r>
              <a:rPr b="0" i="0" lang="en-US">
                <a:solidFill>
                  <a:srgbClr val="C00000"/>
                </a:solidFill>
                <a:latin typeface="Times New Roman"/>
                <a:ea typeface="Times New Roman"/>
                <a:cs typeface="Times New Roman"/>
                <a:sym typeface="Times New Roman"/>
              </a:rPr>
              <a:t>voice only</a:t>
            </a:r>
            <a:r>
              <a:rPr b="0" i="0" lang="en-US">
                <a:solidFill>
                  <a:srgbClr val="273239"/>
                </a:solidFill>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These mobile telephones were usually mounted in cars or trucks.</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pic>
        <p:nvPicPr>
          <p:cNvPr id="776" name="Google Shape;776;p102"/>
          <p:cNvPicPr preferRelativeResize="0"/>
          <p:nvPr/>
        </p:nvPicPr>
        <p:blipFill rotWithShape="1">
          <a:blip r:embed="rId3">
            <a:alphaModFix/>
          </a:blip>
          <a:srcRect b="0" l="0" r="0" t="0"/>
          <a:stretch/>
        </p:blipFill>
        <p:spPr>
          <a:xfrm>
            <a:off x="350293" y="909864"/>
            <a:ext cx="11327642" cy="183333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3"/>
          <p:cNvSpPr txBox="1"/>
          <p:nvPr>
            <p:ph idx="1" type="body"/>
          </p:nvPr>
        </p:nvSpPr>
        <p:spPr>
          <a:xfrm>
            <a:off x="347897" y="359294"/>
            <a:ext cx="10515600" cy="649870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C00000"/>
              </a:buClr>
              <a:buSzPts val="2800"/>
              <a:buNone/>
            </a:pPr>
            <a:r>
              <a:rPr b="1" i="0" lang="en-US">
                <a:solidFill>
                  <a:srgbClr val="C00000"/>
                </a:solidFill>
                <a:latin typeface="Times New Roman"/>
                <a:ea typeface="Times New Roman"/>
                <a:cs typeface="Times New Roman"/>
                <a:sym typeface="Times New Roman"/>
              </a:rPr>
              <a:t>1G (1st Generation):</a:t>
            </a:r>
            <a:endParaRPr b="0" i="0">
              <a:solidFill>
                <a:srgbClr val="C0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First-time </a:t>
            </a:r>
            <a:r>
              <a:rPr b="0" i="0" lang="en-US">
                <a:solidFill>
                  <a:srgbClr val="C00000"/>
                </a:solidFill>
                <a:latin typeface="Times New Roman"/>
                <a:ea typeface="Times New Roman"/>
                <a:cs typeface="Times New Roman"/>
                <a:sym typeface="Times New Roman"/>
              </a:rPr>
              <a:t>calling was introduced in mobile systems</a:t>
            </a:r>
            <a:r>
              <a:rPr b="0" i="0" lang="en-US">
                <a:solidFill>
                  <a:srgbClr val="273239"/>
                </a:solidFill>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It used an FDD scheme and typically allocated a </a:t>
            </a:r>
            <a:r>
              <a:rPr b="0" i="0" lang="en-US">
                <a:solidFill>
                  <a:srgbClr val="C00000"/>
                </a:solidFill>
                <a:latin typeface="Times New Roman"/>
                <a:ea typeface="Times New Roman"/>
                <a:cs typeface="Times New Roman"/>
                <a:sym typeface="Times New Roman"/>
              </a:rPr>
              <a:t>bandwidth of 25 Mhz.</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The </a:t>
            </a:r>
            <a:r>
              <a:rPr b="0" i="0" lang="en-US">
                <a:solidFill>
                  <a:srgbClr val="C00000"/>
                </a:solidFill>
                <a:latin typeface="Times New Roman"/>
                <a:ea typeface="Times New Roman"/>
                <a:cs typeface="Times New Roman"/>
                <a:sym typeface="Times New Roman"/>
              </a:rPr>
              <a:t>coverage area was small</a:t>
            </a:r>
            <a:r>
              <a:rPr b="0" i="0" lang="en-US">
                <a:solidFill>
                  <a:srgbClr val="273239"/>
                </a:solidFill>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rgbClr val="C00000"/>
              </a:buClr>
              <a:buSzPts val="2800"/>
              <a:buFont typeface="Arial"/>
              <a:buChar char="•"/>
            </a:pPr>
            <a:r>
              <a:rPr b="0" i="0" lang="en-US">
                <a:solidFill>
                  <a:srgbClr val="C00000"/>
                </a:solidFill>
                <a:latin typeface="Times New Roman"/>
                <a:ea typeface="Times New Roman"/>
                <a:cs typeface="Times New Roman"/>
                <a:sym typeface="Times New Roman"/>
              </a:rPr>
              <a:t>No roaming </a:t>
            </a:r>
            <a:r>
              <a:rPr b="0" i="0" lang="en-US">
                <a:solidFill>
                  <a:srgbClr val="273239"/>
                </a:solidFill>
                <a:latin typeface="Times New Roman"/>
                <a:ea typeface="Times New Roman"/>
                <a:cs typeface="Times New Roman"/>
                <a:sym typeface="Times New Roman"/>
              </a:rPr>
              <a:t>support between various operators.</a:t>
            </a:r>
            <a:endParaRPr/>
          </a:p>
          <a:p>
            <a:pPr indent="-228600" lvl="0" marL="228600" rtl="0" algn="l">
              <a:lnSpc>
                <a:spcPct val="90000"/>
              </a:lnSpc>
              <a:spcBef>
                <a:spcPts val="1000"/>
              </a:spcBef>
              <a:spcAft>
                <a:spcPts val="0"/>
              </a:spcAft>
              <a:buClr>
                <a:srgbClr val="C00000"/>
              </a:buClr>
              <a:buSzPts val="2800"/>
              <a:buFont typeface="Arial"/>
              <a:buChar char="•"/>
            </a:pPr>
            <a:r>
              <a:rPr b="0" i="0" lang="en-US">
                <a:solidFill>
                  <a:srgbClr val="C00000"/>
                </a:solidFill>
                <a:latin typeface="Times New Roman"/>
                <a:ea typeface="Times New Roman"/>
                <a:cs typeface="Times New Roman"/>
                <a:sym typeface="Times New Roman"/>
              </a:rPr>
              <a:t>Low sound quality.</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Speed:- </a:t>
            </a:r>
            <a:r>
              <a:rPr b="0" i="0" lang="en-US">
                <a:solidFill>
                  <a:srgbClr val="C00000"/>
                </a:solidFill>
                <a:latin typeface="Times New Roman"/>
                <a:ea typeface="Times New Roman"/>
                <a:cs typeface="Times New Roman"/>
                <a:sym typeface="Times New Roman"/>
              </a:rPr>
              <a:t>2.4 kbps</a:t>
            </a:r>
            <a:r>
              <a:rPr b="0" i="0" lang="en-US">
                <a:solidFill>
                  <a:srgbClr val="273239"/>
                </a:solidFill>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Frequency </a:t>
            </a:r>
            <a:r>
              <a:rPr b="0" i="0" lang="en-US">
                <a:solidFill>
                  <a:srgbClr val="C00000"/>
                </a:solidFill>
                <a:latin typeface="Times New Roman"/>
                <a:ea typeface="Times New Roman"/>
                <a:cs typeface="Times New Roman"/>
                <a:sym typeface="Times New Roman"/>
              </a:rPr>
              <a:t>800 MHz and 900 MHz</a:t>
            </a:r>
            <a:endParaRPr/>
          </a:p>
          <a:p>
            <a:pPr indent="-228600" lvl="0" marL="228600" rtl="0" algn="l">
              <a:lnSpc>
                <a:spcPct val="90000"/>
              </a:lnSpc>
              <a:spcBef>
                <a:spcPts val="1000"/>
              </a:spcBef>
              <a:spcAft>
                <a:spcPts val="0"/>
              </a:spcAft>
              <a:buClr>
                <a:srgbClr val="C00000"/>
              </a:buClr>
              <a:buSzPts val="2800"/>
              <a:buFont typeface="Arial"/>
              <a:buChar char="•"/>
            </a:pPr>
            <a:r>
              <a:rPr b="0" i="0" lang="en-US">
                <a:solidFill>
                  <a:srgbClr val="C00000"/>
                </a:solidFill>
                <a:latin typeface="Times New Roman"/>
                <a:ea typeface="Times New Roman"/>
                <a:cs typeface="Times New Roman"/>
                <a:sym typeface="Times New Roman"/>
              </a:rPr>
              <a:t>Bandwidth: 10 MHz (666 duplex channels with bandwidth of 30 KHz)</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Technology: </a:t>
            </a:r>
            <a:r>
              <a:rPr b="0" i="0" lang="en-US">
                <a:solidFill>
                  <a:srgbClr val="C00000"/>
                </a:solidFill>
                <a:latin typeface="Times New Roman"/>
                <a:ea typeface="Times New Roman"/>
                <a:cs typeface="Times New Roman"/>
                <a:sym typeface="Times New Roman"/>
              </a:rPr>
              <a:t>Analogue switching</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Modulation: </a:t>
            </a:r>
            <a:r>
              <a:rPr b="0" i="0" lang="en-US">
                <a:solidFill>
                  <a:srgbClr val="C00000"/>
                </a:solidFill>
                <a:latin typeface="Times New Roman"/>
                <a:ea typeface="Times New Roman"/>
                <a:cs typeface="Times New Roman"/>
                <a:sym typeface="Times New Roman"/>
              </a:rPr>
              <a:t>Frequency Modulation (FM)</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Mode of service: voice only</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Access technique: Frequency Division Multiple Access (FDMA)</a:t>
            </a:r>
            <a:endParaRPr/>
          </a:p>
          <a:p>
            <a:pPr indent="-50800" lvl="0" marL="228600" rtl="0" algn="l">
              <a:lnSpc>
                <a:spcPct val="90000"/>
              </a:lnSpc>
              <a:spcBef>
                <a:spcPts val="1000"/>
              </a:spcBef>
              <a:spcAft>
                <a:spcPts val="0"/>
              </a:spcAft>
              <a:buClr>
                <a:schemeClr val="dk1"/>
              </a:buClr>
              <a:buSzPts val="2800"/>
              <a:buFont typeface="Arial"/>
              <a:buNone/>
            </a:pPr>
            <a:r>
              <a:t/>
            </a:r>
            <a:endParaRPr b="0" i="0">
              <a:solidFill>
                <a:srgbClr val="273239"/>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782" name="Google Shape;782;p103"/>
          <p:cNvSpPr/>
          <p:nvPr/>
        </p:nvSpPr>
        <p:spPr>
          <a:xfrm>
            <a:off x="7365242" y="1631877"/>
            <a:ext cx="3921457" cy="646331"/>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00"/>
              </a:buClr>
              <a:buSzPts val="1800"/>
              <a:buFont typeface="Arial"/>
              <a:buChar char="•"/>
            </a:pPr>
            <a:r>
              <a:rPr b="1" lang="en-US" sz="1800">
                <a:solidFill>
                  <a:srgbClr val="000000"/>
                </a:solidFill>
                <a:latin typeface="Times New Roman"/>
                <a:ea typeface="Times New Roman"/>
                <a:cs typeface="Times New Roman"/>
                <a:sym typeface="Times New Roman"/>
              </a:rPr>
              <a:t>Reverse Channel : 824-849 MHz</a:t>
            </a:r>
            <a:endParaRPr sz="1800">
              <a:solidFill>
                <a:srgbClr val="000000"/>
              </a:solidFill>
              <a:latin typeface="Arial"/>
              <a:ea typeface="Arial"/>
              <a:cs typeface="Arial"/>
              <a:sym typeface="Arial"/>
            </a:endParaRPr>
          </a:p>
          <a:p>
            <a:pPr indent="-114300" lvl="0" marL="0" marR="0" rtl="0" algn="l">
              <a:spcBef>
                <a:spcPts val="0"/>
              </a:spcBef>
              <a:spcAft>
                <a:spcPts val="0"/>
              </a:spcAft>
              <a:buClr>
                <a:srgbClr val="000000"/>
              </a:buClr>
              <a:buSzPts val="1800"/>
              <a:buFont typeface="Arial"/>
              <a:buChar char="•"/>
            </a:pPr>
            <a:r>
              <a:rPr b="1" lang="en-US" sz="1800">
                <a:solidFill>
                  <a:srgbClr val="000000"/>
                </a:solidFill>
                <a:latin typeface="Times New Roman"/>
                <a:ea typeface="Times New Roman"/>
                <a:cs typeface="Times New Roman"/>
                <a:sym typeface="Times New Roman"/>
              </a:rPr>
              <a:t>Forward Channel : 869-894 MHz</a:t>
            </a:r>
            <a:endParaRPr b="0" i="0" sz="1800">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4"/>
          <p:cNvSpPr txBox="1"/>
          <p:nvPr>
            <p:ph idx="1" type="body"/>
          </p:nvPr>
        </p:nvSpPr>
        <p:spPr>
          <a:xfrm>
            <a:off x="838200" y="1253331"/>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None/>
            </a:pPr>
            <a:r>
              <a:rPr b="1" i="0" lang="en-US">
                <a:solidFill>
                  <a:srgbClr val="C00000"/>
                </a:solidFill>
                <a:latin typeface="Times New Roman"/>
                <a:ea typeface="Times New Roman"/>
                <a:cs typeface="Times New Roman"/>
                <a:sym typeface="Times New Roman"/>
              </a:rPr>
              <a:t>Disadvantages of 1G system</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Poor voice quality due to interference</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Poor battery life</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Large sized mobile phones (not convenient to carry)</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Less security (calls could be decoded using an FM demodulator)</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Limited number of users and cell coverage</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Roaming was not possible between similar systems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05"/>
          <p:cNvSpPr txBox="1"/>
          <p:nvPr>
            <p:ph type="title"/>
          </p:nvPr>
        </p:nvSpPr>
        <p:spPr>
          <a:xfrm>
            <a:off x="838200" y="433364"/>
            <a:ext cx="10515600" cy="59021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Calibri"/>
              <a:buNone/>
            </a:pPr>
            <a:r>
              <a:rPr lang="en-US">
                <a:solidFill>
                  <a:srgbClr val="C00000"/>
                </a:solidFill>
              </a:rPr>
              <a:t>2</a:t>
            </a:r>
            <a:r>
              <a:rPr baseline="30000" lang="en-US">
                <a:solidFill>
                  <a:srgbClr val="C00000"/>
                </a:solidFill>
              </a:rPr>
              <a:t>nd</a:t>
            </a:r>
            <a:r>
              <a:rPr lang="en-US">
                <a:solidFill>
                  <a:srgbClr val="C00000"/>
                </a:solidFill>
              </a:rPr>
              <a:t> Generation </a:t>
            </a:r>
            <a:endParaRPr>
              <a:solidFill>
                <a:srgbClr val="C00000"/>
              </a:solidFill>
            </a:endParaRPr>
          </a:p>
        </p:txBody>
      </p:sp>
      <p:sp>
        <p:nvSpPr>
          <p:cNvPr id="793" name="Google Shape;793;p105"/>
          <p:cNvSpPr txBox="1"/>
          <p:nvPr>
            <p:ph idx="1" type="body"/>
          </p:nvPr>
        </p:nvSpPr>
        <p:spPr>
          <a:xfrm>
            <a:off x="425544" y="1390438"/>
            <a:ext cx="10795000" cy="5053012"/>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333333"/>
              </a:buClr>
              <a:buSzPts val="2600"/>
              <a:buChar char="•"/>
            </a:pPr>
            <a:r>
              <a:rPr b="0" i="0" lang="en-US" sz="2600">
                <a:solidFill>
                  <a:srgbClr val="333333"/>
                </a:solidFill>
                <a:latin typeface="Times New Roman"/>
                <a:ea typeface="Times New Roman"/>
                <a:cs typeface="Times New Roman"/>
                <a:sym typeface="Times New Roman"/>
              </a:rPr>
              <a:t>Second generation of mobile communication system introduced a new </a:t>
            </a:r>
            <a:r>
              <a:rPr b="0" i="0" lang="en-US" sz="2600">
                <a:solidFill>
                  <a:srgbClr val="C00000"/>
                </a:solidFill>
                <a:latin typeface="Times New Roman"/>
                <a:ea typeface="Times New Roman"/>
                <a:cs typeface="Times New Roman"/>
                <a:sym typeface="Times New Roman"/>
              </a:rPr>
              <a:t>digital technology </a:t>
            </a:r>
            <a:r>
              <a:rPr b="0" i="0" lang="en-US" sz="2600">
                <a:solidFill>
                  <a:srgbClr val="333333"/>
                </a:solidFill>
                <a:latin typeface="Times New Roman"/>
                <a:ea typeface="Times New Roman"/>
                <a:cs typeface="Times New Roman"/>
                <a:sym typeface="Times New Roman"/>
              </a:rPr>
              <a:t>for wireless transmission also known as </a:t>
            </a:r>
            <a:r>
              <a:rPr b="0" i="0" lang="en-US" sz="2600">
                <a:solidFill>
                  <a:srgbClr val="C00000"/>
                </a:solidFill>
                <a:latin typeface="Times New Roman"/>
                <a:ea typeface="Times New Roman"/>
                <a:cs typeface="Times New Roman"/>
                <a:sym typeface="Times New Roman"/>
              </a:rPr>
              <a:t>Global System for Mobile communication (GSM). </a:t>
            </a:r>
            <a:endParaRPr/>
          </a:p>
          <a:p>
            <a:pPr indent="-228600" lvl="0" marL="228600" rtl="0" algn="just">
              <a:lnSpc>
                <a:spcPct val="90000"/>
              </a:lnSpc>
              <a:spcBef>
                <a:spcPts val="1000"/>
              </a:spcBef>
              <a:spcAft>
                <a:spcPts val="0"/>
              </a:spcAft>
              <a:buClr>
                <a:srgbClr val="333333"/>
              </a:buClr>
              <a:buSzPts val="2600"/>
              <a:buChar char="•"/>
            </a:pPr>
            <a:r>
              <a:rPr b="0" i="0" lang="en-US" sz="2600">
                <a:solidFill>
                  <a:srgbClr val="333333"/>
                </a:solidFill>
                <a:latin typeface="Times New Roman"/>
                <a:ea typeface="Times New Roman"/>
                <a:cs typeface="Times New Roman"/>
                <a:sym typeface="Times New Roman"/>
              </a:rPr>
              <a:t>GSM technology became the base standard for further development in wireless standards later. </a:t>
            </a:r>
            <a:endParaRPr/>
          </a:p>
          <a:p>
            <a:pPr indent="-228600" lvl="0" marL="228600" rtl="0" algn="just">
              <a:lnSpc>
                <a:spcPct val="90000"/>
              </a:lnSpc>
              <a:spcBef>
                <a:spcPts val="1000"/>
              </a:spcBef>
              <a:spcAft>
                <a:spcPts val="0"/>
              </a:spcAft>
              <a:buClr>
                <a:srgbClr val="333333"/>
              </a:buClr>
              <a:buSzPts val="2600"/>
              <a:buChar char="•"/>
            </a:pPr>
            <a:r>
              <a:rPr b="0" i="0" lang="en-US" sz="2600">
                <a:solidFill>
                  <a:srgbClr val="333333"/>
                </a:solidFill>
                <a:latin typeface="Times New Roman"/>
                <a:ea typeface="Times New Roman"/>
                <a:cs typeface="Times New Roman"/>
                <a:sym typeface="Times New Roman"/>
              </a:rPr>
              <a:t>This standard was capable of supporting up to </a:t>
            </a:r>
            <a:r>
              <a:rPr b="0" i="0" lang="en-US" sz="2600">
                <a:solidFill>
                  <a:srgbClr val="C00000"/>
                </a:solidFill>
                <a:latin typeface="Times New Roman"/>
                <a:ea typeface="Times New Roman"/>
                <a:cs typeface="Times New Roman"/>
                <a:sym typeface="Times New Roman"/>
              </a:rPr>
              <a:t>14.4 to 64kbps </a:t>
            </a:r>
            <a:r>
              <a:rPr b="0" i="0" lang="en-US" sz="2600">
                <a:solidFill>
                  <a:srgbClr val="333333"/>
                </a:solidFill>
                <a:latin typeface="Times New Roman"/>
                <a:ea typeface="Times New Roman"/>
                <a:cs typeface="Times New Roman"/>
                <a:sym typeface="Times New Roman"/>
              </a:rPr>
              <a:t>(maximum) data rate which is sufficient for </a:t>
            </a:r>
            <a:r>
              <a:rPr b="0" i="0" lang="en-US" sz="2600">
                <a:solidFill>
                  <a:srgbClr val="C00000"/>
                </a:solidFill>
                <a:latin typeface="Times New Roman"/>
                <a:ea typeface="Times New Roman"/>
                <a:cs typeface="Times New Roman"/>
                <a:sym typeface="Times New Roman"/>
              </a:rPr>
              <a:t>SMS and email services</a:t>
            </a:r>
            <a:r>
              <a:rPr b="0" i="0" lang="en-US" sz="2600">
                <a:solidFill>
                  <a:srgbClr val="333333"/>
                </a:solidFill>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rgbClr val="C00000"/>
              </a:buClr>
              <a:buSzPts val="2600"/>
              <a:buChar char="•"/>
            </a:pPr>
            <a:r>
              <a:rPr b="0" i="0" lang="en-US" sz="2600">
                <a:solidFill>
                  <a:srgbClr val="C00000"/>
                </a:solidFill>
                <a:latin typeface="Times New Roman"/>
                <a:ea typeface="Times New Roman"/>
                <a:cs typeface="Times New Roman"/>
                <a:sym typeface="Times New Roman"/>
              </a:rPr>
              <a:t>Code Division Multiple Access </a:t>
            </a:r>
            <a:r>
              <a:rPr b="0" i="0" lang="en-US" sz="2600">
                <a:solidFill>
                  <a:srgbClr val="333333"/>
                </a:solidFill>
                <a:latin typeface="Times New Roman"/>
                <a:ea typeface="Times New Roman"/>
                <a:cs typeface="Times New Roman"/>
                <a:sym typeface="Times New Roman"/>
              </a:rPr>
              <a:t>(CDMA) system developed by Qualcomm also introduced and implemented in the mid 1990s. </a:t>
            </a:r>
            <a:endParaRPr/>
          </a:p>
          <a:p>
            <a:pPr indent="-228600" lvl="0" marL="228600" rtl="0" algn="just">
              <a:lnSpc>
                <a:spcPct val="90000"/>
              </a:lnSpc>
              <a:spcBef>
                <a:spcPts val="1000"/>
              </a:spcBef>
              <a:spcAft>
                <a:spcPts val="0"/>
              </a:spcAft>
              <a:buClr>
                <a:srgbClr val="C00000"/>
              </a:buClr>
              <a:buSzPts val="2600"/>
              <a:buChar char="•"/>
            </a:pPr>
            <a:r>
              <a:rPr b="0" i="0" lang="en-US" sz="2600">
                <a:solidFill>
                  <a:srgbClr val="C00000"/>
                </a:solidFill>
                <a:latin typeface="Times New Roman"/>
                <a:ea typeface="Times New Roman"/>
                <a:cs typeface="Times New Roman"/>
                <a:sym typeface="Times New Roman"/>
              </a:rPr>
              <a:t>CDMA has more features than GSM in terms of spectral efficiency, number of users and data rate.</a:t>
            </a:r>
            <a:endParaRPr sz="2600">
              <a:solidFill>
                <a:srgbClr val="C00000"/>
              </a:solidFill>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6"/>
          <p:cNvSpPr txBox="1"/>
          <p:nvPr>
            <p:ph idx="1" type="body"/>
          </p:nvPr>
        </p:nvSpPr>
        <p:spPr>
          <a:xfrm>
            <a:off x="482743" y="295866"/>
            <a:ext cx="11062741" cy="639153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73239"/>
              </a:buClr>
              <a:buSzPts val="2800"/>
              <a:buNone/>
            </a:pPr>
            <a:r>
              <a:rPr b="1" i="0" lang="en-US">
                <a:solidFill>
                  <a:srgbClr val="273239"/>
                </a:solidFill>
                <a:latin typeface="Times New Roman"/>
                <a:ea typeface="Times New Roman"/>
                <a:cs typeface="Times New Roman"/>
                <a:sym typeface="Times New Roman"/>
              </a:rPr>
              <a:t>2G (2nd Generation) :</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Shifted from analog </a:t>
            </a:r>
            <a:r>
              <a:rPr b="0" i="0" lang="en-US">
                <a:solidFill>
                  <a:srgbClr val="C00000"/>
                </a:solidFill>
                <a:latin typeface="Times New Roman"/>
                <a:ea typeface="Times New Roman"/>
                <a:cs typeface="Times New Roman"/>
                <a:sym typeface="Times New Roman"/>
              </a:rPr>
              <a:t>to digital.</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It supported </a:t>
            </a:r>
            <a:r>
              <a:rPr b="0" i="0" lang="en-US">
                <a:solidFill>
                  <a:srgbClr val="C00000"/>
                </a:solidFill>
                <a:latin typeface="Times New Roman"/>
                <a:ea typeface="Times New Roman"/>
                <a:cs typeface="Times New Roman"/>
                <a:sym typeface="Times New Roman"/>
              </a:rPr>
              <a:t>voice and SMS both.</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Supported all 4 sectors of the wireless industry namely </a:t>
            </a:r>
            <a:r>
              <a:rPr b="0" i="0" lang="en-US">
                <a:solidFill>
                  <a:srgbClr val="C00000"/>
                </a:solidFill>
                <a:latin typeface="Times New Roman"/>
                <a:ea typeface="Times New Roman"/>
                <a:cs typeface="Times New Roman"/>
                <a:sym typeface="Times New Roman"/>
              </a:rPr>
              <a:t>Digital cellular, Mobile Data, PCS, WLAN.</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Moderate mobile data service.</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2G WLAN provided a </a:t>
            </a:r>
            <a:r>
              <a:rPr b="0" i="0" lang="en-US">
                <a:solidFill>
                  <a:srgbClr val="C00000"/>
                </a:solidFill>
                <a:latin typeface="Times New Roman"/>
                <a:ea typeface="Times New Roman"/>
                <a:cs typeface="Times New Roman"/>
                <a:sym typeface="Times New Roman"/>
              </a:rPr>
              <a:t>high data rate &amp; large area coverage.</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Times New Roman"/>
                <a:ea typeface="Times New Roman"/>
                <a:cs typeface="Times New Roman"/>
                <a:sym typeface="Times New Roman"/>
              </a:rPr>
              <a:t>Speed:- </a:t>
            </a:r>
            <a:r>
              <a:rPr b="0" i="0" lang="en-US">
                <a:solidFill>
                  <a:srgbClr val="C00000"/>
                </a:solidFill>
                <a:latin typeface="Times New Roman"/>
                <a:ea typeface="Times New Roman"/>
                <a:cs typeface="Times New Roman"/>
                <a:sym typeface="Times New Roman"/>
              </a:rPr>
              <a:t>64 kbps.</a:t>
            </a:r>
            <a:endParaRPr/>
          </a:p>
          <a:p>
            <a:pPr indent="-228600" lvl="0" marL="228600" rtl="0" algn="l">
              <a:lnSpc>
                <a:spcPct val="90000"/>
              </a:lnSpc>
              <a:spcBef>
                <a:spcPts val="1000"/>
              </a:spcBef>
              <a:spcAft>
                <a:spcPts val="0"/>
              </a:spcAft>
              <a:buClr>
                <a:srgbClr val="273239"/>
              </a:buClr>
              <a:buSzPts val="2800"/>
              <a:buChar char="•"/>
            </a:pPr>
            <a:r>
              <a:rPr b="1" i="0" lang="en-US">
                <a:solidFill>
                  <a:srgbClr val="273239"/>
                </a:solidFill>
                <a:latin typeface="Times New Roman"/>
                <a:ea typeface="Times New Roman"/>
                <a:cs typeface="Times New Roman"/>
                <a:sym typeface="Times New Roman"/>
              </a:rPr>
              <a:t>2.5G</a:t>
            </a:r>
            <a:r>
              <a:rPr b="0" i="0" lang="en-US">
                <a:solidFill>
                  <a:srgbClr val="273239"/>
                </a:solidFill>
                <a:latin typeface="Times New Roman"/>
                <a:ea typeface="Times New Roman"/>
                <a:cs typeface="Times New Roman"/>
                <a:sym typeface="Times New Roman"/>
              </a:rPr>
              <a:t> came after </a:t>
            </a:r>
            <a:r>
              <a:rPr b="1" i="0" lang="en-US">
                <a:solidFill>
                  <a:srgbClr val="273239"/>
                </a:solidFill>
                <a:latin typeface="Times New Roman"/>
                <a:ea typeface="Times New Roman"/>
                <a:cs typeface="Times New Roman"/>
                <a:sym typeface="Times New Roman"/>
              </a:rPr>
              <a:t>2G</a:t>
            </a:r>
            <a:r>
              <a:rPr b="0" i="0" lang="en-US">
                <a:solidFill>
                  <a:srgbClr val="273239"/>
                </a:solidFill>
                <a:latin typeface="Times New Roman"/>
                <a:ea typeface="Times New Roman"/>
                <a:cs typeface="Times New Roman"/>
                <a:sym typeface="Times New Roman"/>
              </a:rPr>
              <a:t> which used the concept of </a:t>
            </a:r>
            <a:r>
              <a:rPr b="0" i="0" lang="en-US">
                <a:solidFill>
                  <a:srgbClr val="C00000"/>
                </a:solidFill>
                <a:latin typeface="Times New Roman"/>
                <a:ea typeface="Times New Roman"/>
                <a:cs typeface="Times New Roman"/>
                <a:sym typeface="Times New Roman"/>
              </a:rPr>
              <a:t>GPRS</a:t>
            </a:r>
            <a:r>
              <a:rPr b="0" i="0" lang="en-US">
                <a:solidFill>
                  <a:srgbClr val="273239"/>
                </a:solidFill>
                <a:latin typeface="Times New Roman"/>
                <a:ea typeface="Times New Roman"/>
                <a:cs typeface="Times New Roman"/>
                <a:sym typeface="Times New Roman"/>
              </a:rPr>
              <a:t>. </a:t>
            </a:r>
            <a:endParaRPr/>
          </a:p>
          <a:p>
            <a:pPr indent="-228600" lvl="0" marL="228600" rtl="0" algn="l">
              <a:lnSpc>
                <a:spcPct val="90000"/>
              </a:lnSpc>
              <a:spcBef>
                <a:spcPts val="1000"/>
              </a:spcBef>
              <a:spcAft>
                <a:spcPts val="0"/>
              </a:spcAft>
              <a:buClr>
                <a:srgbClr val="C00000"/>
              </a:buClr>
              <a:buSzPts val="2800"/>
              <a:buChar char="•"/>
            </a:pPr>
            <a:r>
              <a:rPr b="0" i="0" lang="en-US">
                <a:solidFill>
                  <a:srgbClr val="C00000"/>
                </a:solidFill>
                <a:latin typeface="Times New Roman"/>
                <a:ea typeface="Times New Roman"/>
                <a:cs typeface="Times New Roman"/>
                <a:sym typeface="Times New Roman"/>
              </a:rPr>
              <a:t>Streaming</a:t>
            </a:r>
            <a:r>
              <a:rPr b="0" i="0" lang="en-US">
                <a:solidFill>
                  <a:srgbClr val="273239"/>
                </a:solidFill>
                <a:latin typeface="Times New Roman"/>
                <a:ea typeface="Times New Roman"/>
                <a:cs typeface="Times New Roman"/>
                <a:sym typeface="Times New Roman"/>
              </a:rPr>
              <a:t> was also introduced and mail services too. </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Then came </a:t>
            </a:r>
            <a:r>
              <a:rPr b="1" i="0" lang="en-US">
                <a:solidFill>
                  <a:srgbClr val="273239"/>
                </a:solidFill>
                <a:latin typeface="Times New Roman"/>
                <a:ea typeface="Times New Roman"/>
                <a:cs typeface="Times New Roman"/>
                <a:sym typeface="Times New Roman"/>
              </a:rPr>
              <a:t>2.75G</a:t>
            </a:r>
            <a:r>
              <a:rPr b="0" i="0" lang="en-US">
                <a:solidFill>
                  <a:srgbClr val="273239"/>
                </a:solidFill>
                <a:latin typeface="Times New Roman"/>
                <a:ea typeface="Times New Roman"/>
                <a:cs typeface="Times New Roman"/>
                <a:sym typeface="Times New Roman"/>
              </a:rPr>
              <a:t> or EDGE which was faster in providing services than 2.5G. </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It gave faster internet speed up to </a:t>
            </a:r>
            <a:r>
              <a:rPr b="0" i="0" lang="en-US">
                <a:solidFill>
                  <a:srgbClr val="C00000"/>
                </a:solidFill>
                <a:latin typeface="Times New Roman"/>
                <a:ea typeface="Times New Roman"/>
                <a:cs typeface="Times New Roman"/>
                <a:sym typeface="Times New Roman"/>
              </a:rPr>
              <a:t>128kbps</a:t>
            </a:r>
            <a:r>
              <a:rPr b="0" i="0" lang="en-US">
                <a:solidFill>
                  <a:srgbClr val="273239"/>
                </a:solidFill>
                <a:latin typeface="Times New Roman"/>
                <a:ea typeface="Times New Roman"/>
                <a:cs typeface="Times New Roman"/>
                <a:sym typeface="Times New Roman"/>
              </a:rPr>
              <a:t> and also used edge connection.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7"/>
          <p:cNvSpPr txBox="1"/>
          <p:nvPr>
            <p:ph idx="1" type="body"/>
          </p:nvPr>
        </p:nvSpPr>
        <p:spPr>
          <a:xfrm>
            <a:off x="698500" y="1253331"/>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33333"/>
              </a:buClr>
              <a:buSzPts val="2800"/>
              <a:buNone/>
            </a:pPr>
            <a:r>
              <a:rPr b="0" i="0" lang="en-US">
                <a:solidFill>
                  <a:srgbClr val="333333"/>
                </a:solidFill>
                <a:latin typeface="Times New Roman"/>
                <a:ea typeface="Times New Roman"/>
                <a:cs typeface="Times New Roman"/>
                <a:sym typeface="Times New Roman"/>
              </a:rPr>
              <a:t>Disadvantages of 2G system</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Low data rate</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Limited mobility</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Less features on mobile devices</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Limited number of users and hardware capability</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08"/>
          <p:cNvSpPr txBox="1"/>
          <p:nvPr>
            <p:ph idx="1" type="body"/>
          </p:nvPr>
        </p:nvSpPr>
        <p:spPr>
          <a:xfrm>
            <a:off x="511223" y="443410"/>
            <a:ext cx="10515600" cy="55479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None/>
            </a:pPr>
            <a:r>
              <a:rPr b="1" i="0" lang="en-US">
                <a:solidFill>
                  <a:srgbClr val="C00000"/>
                </a:solidFill>
                <a:latin typeface="Times New Roman"/>
                <a:ea typeface="Times New Roman"/>
                <a:cs typeface="Times New Roman"/>
                <a:sym typeface="Times New Roman"/>
              </a:rPr>
              <a:t>2.5G and 2.75G system</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In order to support higher data rate, General Packet Radio Service (GPRS) was introduced and successfully deployed. </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GPRS was capable of data rate up to </a:t>
            </a:r>
            <a:r>
              <a:rPr b="0" i="0" lang="en-US">
                <a:solidFill>
                  <a:srgbClr val="C00000"/>
                </a:solidFill>
                <a:latin typeface="Times New Roman"/>
                <a:ea typeface="Times New Roman"/>
                <a:cs typeface="Times New Roman"/>
                <a:sym typeface="Times New Roman"/>
              </a:rPr>
              <a:t>171kbps (maximum</a:t>
            </a:r>
            <a:r>
              <a:rPr b="0" i="0" lang="en-US">
                <a:solidFill>
                  <a:srgbClr val="333333"/>
                </a:solidFill>
                <a:latin typeface="Times New Roman"/>
                <a:ea typeface="Times New Roman"/>
                <a:cs typeface="Times New Roman"/>
                <a:sym typeface="Times New Roman"/>
              </a:rPr>
              <a:t>).</a:t>
            </a:r>
            <a:br>
              <a:rPr b="0" i="0" lang="en-US">
                <a:solidFill>
                  <a:srgbClr val="333333"/>
                </a:solidFill>
                <a:latin typeface="Times New Roman"/>
                <a:ea typeface="Times New Roman"/>
                <a:cs typeface="Times New Roman"/>
                <a:sym typeface="Times New Roman"/>
              </a:rPr>
            </a:br>
            <a:r>
              <a:rPr b="0" i="0" lang="en-US">
                <a:solidFill>
                  <a:srgbClr val="333333"/>
                </a:solidFill>
                <a:latin typeface="Times New Roman"/>
                <a:ea typeface="Times New Roman"/>
                <a:cs typeface="Times New Roman"/>
                <a:sym typeface="Times New Roman"/>
              </a:rPr>
              <a:t>EDGE – Enhanced Data GSM Evolution also developed to improve data rate for GSM networks.</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 EDGE was capable to support up to 473.6kbps (maximum).</a:t>
            </a:r>
            <a:endParaRPr/>
          </a:p>
          <a:p>
            <a:pPr indent="-228600" lvl="0" marL="228600" rtl="0" algn="just">
              <a:lnSpc>
                <a:spcPct val="90000"/>
              </a:lnSpc>
              <a:spcBef>
                <a:spcPts val="1000"/>
              </a:spcBef>
              <a:spcAft>
                <a:spcPts val="0"/>
              </a:spcAft>
              <a:buClr>
                <a:srgbClr val="333333"/>
              </a:buClr>
              <a:buSzPts val="2800"/>
              <a:buChar char="•"/>
            </a:pPr>
            <a:br>
              <a:rPr b="0" i="0" lang="en-US">
                <a:solidFill>
                  <a:srgbClr val="333333"/>
                </a:solidFill>
                <a:latin typeface="Times New Roman"/>
                <a:ea typeface="Times New Roman"/>
                <a:cs typeface="Times New Roman"/>
                <a:sym typeface="Times New Roman"/>
              </a:rPr>
            </a:br>
            <a:r>
              <a:rPr b="0" i="0" lang="en-US">
                <a:solidFill>
                  <a:srgbClr val="333333"/>
                </a:solidFill>
                <a:latin typeface="Times New Roman"/>
                <a:ea typeface="Times New Roman"/>
                <a:cs typeface="Times New Roman"/>
                <a:sym typeface="Times New Roman"/>
              </a:rPr>
              <a:t>Another popular technology CDMA2000 was also introduced to support higher data rate for CDMA networks.</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 This technology has the ability to provide up to </a:t>
            </a:r>
            <a:r>
              <a:rPr b="0" i="0" lang="en-US">
                <a:solidFill>
                  <a:srgbClr val="C00000"/>
                </a:solidFill>
                <a:latin typeface="Times New Roman"/>
                <a:ea typeface="Times New Roman"/>
                <a:cs typeface="Times New Roman"/>
                <a:sym typeface="Times New Roman"/>
              </a:rPr>
              <a:t>384 kbps data rate </a:t>
            </a:r>
            <a:r>
              <a:rPr b="0" i="0" lang="en-US">
                <a:solidFill>
                  <a:srgbClr val="333333"/>
                </a:solidFill>
                <a:latin typeface="Arial"/>
                <a:ea typeface="Arial"/>
                <a:cs typeface="Arial"/>
                <a:sym typeface="Arial"/>
              </a:rPr>
              <a:t>(maximum).</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9"/>
          <p:cNvSpPr txBox="1"/>
          <p:nvPr>
            <p:ph idx="1" type="body"/>
          </p:nvPr>
        </p:nvSpPr>
        <p:spPr>
          <a:xfrm>
            <a:off x="609600" y="669924"/>
            <a:ext cx="10515600" cy="536238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C00000"/>
              </a:buClr>
              <a:buSzPts val="3200"/>
              <a:buNone/>
            </a:pPr>
            <a:r>
              <a:rPr b="0" i="0" lang="en-US" sz="3200">
                <a:solidFill>
                  <a:srgbClr val="C00000"/>
                </a:solidFill>
                <a:latin typeface="Times New Roman"/>
                <a:ea typeface="Times New Roman"/>
                <a:cs typeface="Times New Roman"/>
                <a:sym typeface="Times New Roman"/>
              </a:rPr>
              <a:t>3G – Third generation communication system</a:t>
            </a:r>
            <a:endParaRPr/>
          </a:p>
          <a:p>
            <a:pPr indent="0" lvl="0" marL="0" rtl="0" algn="l">
              <a:lnSpc>
                <a:spcPct val="90000"/>
              </a:lnSpc>
              <a:spcBef>
                <a:spcPts val="1000"/>
              </a:spcBef>
              <a:spcAft>
                <a:spcPts val="0"/>
              </a:spcAft>
              <a:buClr>
                <a:schemeClr val="dk1"/>
              </a:buClr>
              <a:buSzPts val="3200"/>
              <a:buNone/>
            </a:pPr>
            <a:r>
              <a:t/>
            </a:r>
            <a:endParaRPr b="0" i="0" sz="3200">
              <a:solidFill>
                <a:srgbClr val="C0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Third generation mobile communication started with the introduction of </a:t>
            </a:r>
            <a:r>
              <a:rPr b="0" i="0" lang="en-US">
                <a:solidFill>
                  <a:srgbClr val="C00000"/>
                </a:solidFill>
                <a:latin typeface="Times New Roman"/>
                <a:ea typeface="Times New Roman"/>
                <a:cs typeface="Times New Roman"/>
                <a:sym typeface="Times New Roman"/>
              </a:rPr>
              <a:t>UMTS – Universal Mobile Terrestrial / Telecommunication Systems.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UMTS has the data rate of </a:t>
            </a:r>
            <a:r>
              <a:rPr b="0" i="0" lang="en-US">
                <a:solidFill>
                  <a:srgbClr val="C00000"/>
                </a:solidFill>
                <a:latin typeface="Times New Roman"/>
                <a:ea typeface="Times New Roman"/>
                <a:cs typeface="Times New Roman"/>
                <a:sym typeface="Times New Roman"/>
              </a:rPr>
              <a:t>384kbps</a:t>
            </a:r>
            <a:r>
              <a:rPr b="0" i="0" lang="en-US">
                <a:solidFill>
                  <a:srgbClr val="333333"/>
                </a:solidFill>
                <a:latin typeface="Times New Roman"/>
                <a:ea typeface="Times New Roman"/>
                <a:cs typeface="Times New Roman"/>
                <a:sym typeface="Times New Roman"/>
              </a:rPr>
              <a:t> and it support </a:t>
            </a:r>
            <a:r>
              <a:rPr b="0" i="0" lang="en-US">
                <a:solidFill>
                  <a:srgbClr val="C00000"/>
                </a:solidFill>
                <a:latin typeface="Times New Roman"/>
                <a:ea typeface="Times New Roman"/>
                <a:cs typeface="Times New Roman"/>
                <a:sym typeface="Times New Roman"/>
              </a:rPr>
              <a:t>video calling </a:t>
            </a:r>
            <a:r>
              <a:rPr b="0" i="0" lang="en-US">
                <a:solidFill>
                  <a:srgbClr val="333333"/>
                </a:solidFill>
                <a:latin typeface="Times New Roman"/>
                <a:ea typeface="Times New Roman"/>
                <a:cs typeface="Times New Roman"/>
                <a:sym typeface="Times New Roman"/>
              </a:rPr>
              <a:t>for the first time on mobile devices.</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After the introduction of 3G mobile communication system, smart phones became popular across the globe.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Specific applications were developed for smartphones which handles </a:t>
            </a:r>
            <a:r>
              <a:rPr b="0" i="0" lang="en-US">
                <a:solidFill>
                  <a:srgbClr val="C00000"/>
                </a:solidFill>
                <a:latin typeface="Times New Roman"/>
                <a:ea typeface="Times New Roman"/>
                <a:cs typeface="Times New Roman"/>
                <a:sym typeface="Times New Roman"/>
              </a:rPr>
              <a:t>multimedia chat, email, video calling, games, social media and healthcare.</a:t>
            </a:r>
            <a:endParaRPr/>
          </a:p>
          <a:p>
            <a:pPr indent="-50800" lvl="0" marL="228600" rtl="0" algn="l">
              <a:lnSpc>
                <a:spcPct val="90000"/>
              </a:lnSpc>
              <a:spcBef>
                <a:spcPts val="1000"/>
              </a:spcBef>
              <a:spcAft>
                <a:spcPts val="0"/>
              </a:spcAft>
              <a:buClr>
                <a:schemeClr val="dk1"/>
              </a:buClr>
              <a:buSzPts val="2800"/>
              <a:buNone/>
            </a:pPr>
            <a:r>
              <a:t/>
            </a:r>
            <a:endParaRPr>
              <a:solidFill>
                <a:srgbClr val="C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523406" y="24003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4444C"/>
              </a:buClr>
              <a:buSzPts val="2400"/>
              <a:buFont typeface="Open Sans"/>
              <a:buNone/>
            </a:pPr>
            <a:r>
              <a:rPr b="0" i="0" lang="en-US" sz="2400">
                <a:solidFill>
                  <a:srgbClr val="34444C"/>
                </a:solidFill>
                <a:latin typeface="Open Sans"/>
                <a:ea typeface="Open Sans"/>
                <a:cs typeface="Open Sans"/>
                <a:sym typeface="Open Sans"/>
              </a:rPr>
              <a:t>Antennas are electrical devices that transform the electrical signals to radio signals in the form of Electromagnetic (EM) Waves and vice versa. These Electromagnetic Waves propagates through space. Hence, both transmitter and receiver consists of an antenna.</a:t>
            </a:r>
            <a:endParaRPr sz="5400"/>
          </a:p>
        </p:txBody>
      </p:sp>
      <p:pic>
        <p:nvPicPr>
          <p:cNvPr id="153" name="Google Shape;153;p11"/>
          <p:cNvPicPr preferRelativeResize="0"/>
          <p:nvPr>
            <p:ph idx="1" type="body"/>
          </p:nvPr>
        </p:nvPicPr>
        <p:blipFill rotWithShape="1">
          <a:blip r:embed="rId3">
            <a:alphaModFix/>
          </a:blip>
          <a:srcRect b="0" l="0" r="0" t="0"/>
          <a:stretch/>
        </p:blipFill>
        <p:spPr>
          <a:xfrm>
            <a:off x="4362208" y="2986740"/>
            <a:ext cx="3467584" cy="2029108"/>
          </a:xfrm>
          <a:prstGeom prst="rect">
            <a:avLst/>
          </a:prstGeom>
          <a:noFill/>
          <a:ln>
            <a:noFill/>
          </a:ln>
        </p:spPr>
      </p:pic>
      <p:pic>
        <p:nvPicPr>
          <p:cNvPr id="154" name="Google Shape;154;p11"/>
          <p:cNvPicPr preferRelativeResize="0"/>
          <p:nvPr/>
        </p:nvPicPr>
        <p:blipFill rotWithShape="1">
          <a:blip r:embed="rId4">
            <a:alphaModFix/>
          </a:blip>
          <a:srcRect b="0" l="0" r="0" t="0"/>
          <a:stretch/>
        </p:blipFill>
        <p:spPr>
          <a:xfrm>
            <a:off x="0" y="1690687"/>
            <a:ext cx="6831872" cy="3896419"/>
          </a:xfrm>
          <a:prstGeom prst="rect">
            <a:avLst/>
          </a:prstGeom>
          <a:noFill/>
          <a:ln>
            <a:noFill/>
          </a:ln>
        </p:spPr>
      </p:pic>
      <p:pic>
        <p:nvPicPr>
          <p:cNvPr id="155" name="Google Shape;155;p11"/>
          <p:cNvPicPr preferRelativeResize="0"/>
          <p:nvPr/>
        </p:nvPicPr>
        <p:blipFill rotWithShape="1">
          <a:blip r:embed="rId3">
            <a:alphaModFix/>
          </a:blip>
          <a:srcRect b="0" l="0" r="0" t="0"/>
          <a:stretch/>
        </p:blipFill>
        <p:spPr>
          <a:xfrm>
            <a:off x="6831872" y="3207895"/>
            <a:ext cx="4694905" cy="274729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0"/>
          <p:cNvSpPr txBox="1"/>
          <p:nvPr/>
        </p:nvSpPr>
        <p:spPr>
          <a:xfrm>
            <a:off x="284813" y="149903"/>
            <a:ext cx="9668656" cy="71404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a:solidFill>
                  <a:srgbClr val="C00000"/>
                </a:solidFill>
                <a:latin typeface="Times New Roman"/>
                <a:ea typeface="Times New Roman"/>
                <a:cs typeface="Times New Roman"/>
                <a:sym typeface="Times New Roman"/>
              </a:rPr>
              <a:t>3G (3rd Generation) :</a:t>
            </a:r>
            <a:endParaRPr/>
          </a:p>
          <a:p>
            <a:pPr indent="0" lvl="0" marL="0" marR="0" rtl="0" algn="l">
              <a:spcBef>
                <a:spcPts val="0"/>
              </a:spcBef>
              <a:spcAft>
                <a:spcPts val="0"/>
              </a:spcAft>
              <a:buNone/>
            </a:pPr>
            <a:r>
              <a:t/>
            </a:r>
            <a:endParaRPr b="0" i="0" sz="2800">
              <a:solidFill>
                <a:srgbClr val="C00000"/>
              </a:solidFill>
              <a:latin typeface="Times New Roman"/>
              <a:ea typeface="Times New Roman"/>
              <a:cs typeface="Times New Roman"/>
              <a:sym typeface="Times New Roman"/>
            </a:endParaRPr>
          </a:p>
          <a:p>
            <a:pPr indent="-152400" lvl="0" marL="0" marR="0" rtl="0" algn="l">
              <a:spcBef>
                <a:spcPts val="0"/>
              </a:spcBef>
              <a:spcAft>
                <a:spcPts val="0"/>
              </a:spcAft>
              <a:buClr>
                <a:srgbClr val="273239"/>
              </a:buClr>
              <a:buSzPts val="2400"/>
              <a:buFont typeface="Arial"/>
              <a:buChar char="•"/>
            </a:pPr>
            <a:r>
              <a:rPr b="0" i="0" lang="en-US" sz="2400">
                <a:solidFill>
                  <a:srgbClr val="273239"/>
                </a:solidFill>
                <a:latin typeface="Times New Roman"/>
                <a:ea typeface="Times New Roman"/>
                <a:cs typeface="Times New Roman"/>
                <a:sym typeface="Times New Roman"/>
              </a:rPr>
              <a:t>The Internet system was improved.</a:t>
            </a:r>
            <a:endParaRPr/>
          </a:p>
          <a:p>
            <a:pPr indent="-152400" lvl="0" marL="0" marR="0" rtl="0" algn="l">
              <a:spcBef>
                <a:spcPts val="0"/>
              </a:spcBef>
              <a:spcAft>
                <a:spcPts val="0"/>
              </a:spcAft>
              <a:buClr>
                <a:srgbClr val="273239"/>
              </a:buClr>
              <a:buSzPts val="2400"/>
              <a:buFont typeface="Arial"/>
              <a:buChar char="•"/>
            </a:pPr>
            <a:r>
              <a:rPr b="0" i="0" lang="en-US" sz="2400">
                <a:solidFill>
                  <a:srgbClr val="273239"/>
                </a:solidFill>
                <a:latin typeface="Times New Roman"/>
                <a:ea typeface="Times New Roman"/>
                <a:cs typeface="Times New Roman"/>
                <a:sym typeface="Times New Roman"/>
              </a:rPr>
              <a:t>Better system and capacity.</a:t>
            </a:r>
            <a:endParaRPr/>
          </a:p>
          <a:p>
            <a:pPr indent="-152400" lvl="0" marL="0" marR="0" rtl="0" algn="l">
              <a:spcBef>
                <a:spcPts val="0"/>
              </a:spcBef>
              <a:spcAft>
                <a:spcPts val="0"/>
              </a:spcAft>
              <a:buClr>
                <a:srgbClr val="273239"/>
              </a:buClr>
              <a:buSzPts val="2400"/>
              <a:buFont typeface="Arial"/>
              <a:buChar char="•"/>
            </a:pPr>
            <a:r>
              <a:rPr b="0" i="0" lang="en-US" sz="2400">
                <a:solidFill>
                  <a:srgbClr val="273239"/>
                </a:solidFill>
                <a:latin typeface="Times New Roman"/>
                <a:ea typeface="Times New Roman"/>
                <a:cs typeface="Times New Roman"/>
                <a:sym typeface="Times New Roman"/>
              </a:rPr>
              <a:t>Offers high-speed wireless internet.</a:t>
            </a:r>
            <a:endParaRPr/>
          </a:p>
          <a:p>
            <a:pPr indent="-152400" lvl="0" marL="0" marR="0" rtl="0" algn="l">
              <a:spcBef>
                <a:spcPts val="0"/>
              </a:spcBef>
              <a:spcAft>
                <a:spcPts val="0"/>
              </a:spcAft>
              <a:buClr>
                <a:srgbClr val="273239"/>
              </a:buClr>
              <a:buSzPts val="2400"/>
              <a:buFont typeface="Arial"/>
              <a:buChar char="•"/>
            </a:pPr>
            <a:r>
              <a:rPr b="0" i="0" lang="en-US" sz="2400">
                <a:solidFill>
                  <a:srgbClr val="273239"/>
                </a:solidFill>
                <a:latin typeface="Times New Roman"/>
                <a:ea typeface="Times New Roman"/>
                <a:cs typeface="Times New Roman"/>
                <a:sym typeface="Times New Roman"/>
              </a:rPr>
              <a:t>The connection used was </a:t>
            </a:r>
            <a:r>
              <a:rPr b="0" i="0" lang="en-US" sz="2400">
                <a:solidFill>
                  <a:srgbClr val="C00000"/>
                </a:solidFill>
                <a:latin typeface="Times New Roman"/>
                <a:ea typeface="Times New Roman"/>
                <a:cs typeface="Times New Roman"/>
                <a:sym typeface="Times New Roman"/>
              </a:rPr>
              <a:t>UMTS and WCMA</a:t>
            </a:r>
            <a:r>
              <a:rPr b="0" i="0" lang="en-US" sz="2400">
                <a:solidFill>
                  <a:srgbClr val="273239"/>
                </a:solidFill>
                <a:latin typeface="Times New Roman"/>
                <a:ea typeface="Times New Roman"/>
                <a:cs typeface="Times New Roman"/>
                <a:sym typeface="Times New Roman"/>
              </a:rPr>
              <a:t>.</a:t>
            </a:r>
            <a:endParaRPr/>
          </a:p>
          <a:p>
            <a:pPr indent="-152400" lvl="0" marL="0" marR="0" rtl="0" algn="l">
              <a:spcBef>
                <a:spcPts val="0"/>
              </a:spcBef>
              <a:spcAft>
                <a:spcPts val="0"/>
              </a:spcAft>
              <a:buClr>
                <a:srgbClr val="273239"/>
              </a:buClr>
              <a:buSzPts val="2400"/>
              <a:buFont typeface="Arial"/>
              <a:buChar char="•"/>
            </a:pPr>
            <a:r>
              <a:rPr b="0" i="0" lang="en-US" sz="2400">
                <a:solidFill>
                  <a:srgbClr val="273239"/>
                </a:solidFill>
                <a:latin typeface="Times New Roman"/>
                <a:ea typeface="Times New Roman"/>
                <a:cs typeface="Times New Roman"/>
                <a:sym typeface="Times New Roman"/>
              </a:rPr>
              <a:t>Speed:- 2Mbps.</a:t>
            </a:r>
            <a:endParaRPr/>
          </a:p>
          <a:p>
            <a:pPr indent="-152400" lvl="0" marL="0" marR="0" rtl="0" algn="l">
              <a:spcBef>
                <a:spcPts val="0"/>
              </a:spcBef>
              <a:spcAft>
                <a:spcPts val="0"/>
              </a:spcAft>
              <a:buClr>
                <a:srgbClr val="333333"/>
              </a:buClr>
              <a:buSzPts val="2400"/>
              <a:buFont typeface="Arial"/>
              <a:buChar char="•"/>
            </a:pPr>
            <a:r>
              <a:rPr b="0" i="0" lang="en-US" sz="2400">
                <a:solidFill>
                  <a:srgbClr val="333333"/>
                </a:solidFill>
                <a:latin typeface="Times New Roman"/>
                <a:ea typeface="Times New Roman"/>
                <a:cs typeface="Times New Roman"/>
                <a:sym typeface="Times New Roman"/>
              </a:rPr>
              <a:t>Higher data rate</a:t>
            </a:r>
            <a:endParaRPr/>
          </a:p>
          <a:p>
            <a:pPr indent="-152400" lvl="0" marL="0" marR="0" rtl="0" algn="l">
              <a:spcBef>
                <a:spcPts val="0"/>
              </a:spcBef>
              <a:spcAft>
                <a:spcPts val="0"/>
              </a:spcAft>
              <a:buClr>
                <a:srgbClr val="333333"/>
              </a:buClr>
              <a:buSzPts val="2400"/>
              <a:buFont typeface="Arial"/>
              <a:buChar char="•"/>
            </a:pPr>
            <a:r>
              <a:rPr b="0" i="0" lang="en-US" sz="2400">
                <a:solidFill>
                  <a:srgbClr val="333333"/>
                </a:solidFill>
                <a:latin typeface="Times New Roman"/>
                <a:ea typeface="Times New Roman"/>
                <a:cs typeface="Times New Roman"/>
                <a:sym typeface="Times New Roman"/>
              </a:rPr>
              <a:t>Video calling</a:t>
            </a:r>
            <a:endParaRPr/>
          </a:p>
          <a:p>
            <a:pPr indent="-152400" lvl="0" marL="0" marR="0" rtl="0" algn="l">
              <a:spcBef>
                <a:spcPts val="0"/>
              </a:spcBef>
              <a:spcAft>
                <a:spcPts val="0"/>
              </a:spcAft>
              <a:buClr>
                <a:srgbClr val="333333"/>
              </a:buClr>
              <a:buSzPts val="2400"/>
              <a:buFont typeface="Arial"/>
              <a:buChar char="•"/>
            </a:pPr>
            <a:r>
              <a:rPr b="0" i="0" lang="en-US" sz="2400">
                <a:solidFill>
                  <a:srgbClr val="333333"/>
                </a:solidFill>
                <a:latin typeface="Times New Roman"/>
                <a:ea typeface="Times New Roman"/>
                <a:cs typeface="Times New Roman"/>
                <a:sym typeface="Times New Roman"/>
              </a:rPr>
              <a:t>Enhanced security, more number of users and coverage</a:t>
            </a:r>
            <a:endParaRPr/>
          </a:p>
          <a:p>
            <a:pPr indent="-152400" lvl="0" marL="0" marR="0" rtl="0" algn="l">
              <a:spcBef>
                <a:spcPts val="0"/>
              </a:spcBef>
              <a:spcAft>
                <a:spcPts val="0"/>
              </a:spcAft>
              <a:buClr>
                <a:srgbClr val="333333"/>
              </a:buClr>
              <a:buSzPts val="2400"/>
              <a:buFont typeface="Arial"/>
              <a:buChar char="•"/>
            </a:pPr>
            <a:r>
              <a:rPr b="0" i="0" lang="en-US" sz="2400">
                <a:solidFill>
                  <a:srgbClr val="333333"/>
                </a:solidFill>
                <a:latin typeface="Times New Roman"/>
                <a:ea typeface="Times New Roman"/>
                <a:cs typeface="Times New Roman"/>
                <a:sym typeface="Times New Roman"/>
              </a:rPr>
              <a:t>Mobile app support</a:t>
            </a:r>
            <a:endParaRPr/>
          </a:p>
          <a:p>
            <a:pPr indent="-152400" lvl="0" marL="0" marR="0" rtl="0" algn="l">
              <a:spcBef>
                <a:spcPts val="0"/>
              </a:spcBef>
              <a:spcAft>
                <a:spcPts val="0"/>
              </a:spcAft>
              <a:buClr>
                <a:srgbClr val="333333"/>
              </a:buClr>
              <a:buSzPts val="2400"/>
              <a:buFont typeface="Arial"/>
              <a:buChar char="•"/>
            </a:pPr>
            <a:r>
              <a:rPr b="0" i="0" lang="en-US" sz="2400">
                <a:solidFill>
                  <a:srgbClr val="333333"/>
                </a:solidFill>
                <a:latin typeface="Times New Roman"/>
                <a:ea typeface="Times New Roman"/>
                <a:cs typeface="Times New Roman"/>
                <a:sym typeface="Times New Roman"/>
              </a:rPr>
              <a:t>Multimedia message support</a:t>
            </a:r>
            <a:endParaRPr/>
          </a:p>
          <a:p>
            <a:pPr indent="-152400" lvl="0" marL="0" marR="0" rtl="0" algn="l">
              <a:spcBef>
                <a:spcPts val="0"/>
              </a:spcBef>
              <a:spcAft>
                <a:spcPts val="0"/>
              </a:spcAft>
              <a:buClr>
                <a:srgbClr val="333333"/>
              </a:buClr>
              <a:buSzPts val="2400"/>
              <a:buFont typeface="Arial"/>
              <a:buChar char="•"/>
            </a:pPr>
            <a:r>
              <a:rPr b="0" i="0" lang="en-US" sz="2400">
                <a:solidFill>
                  <a:srgbClr val="333333"/>
                </a:solidFill>
                <a:latin typeface="Times New Roman"/>
                <a:ea typeface="Times New Roman"/>
                <a:cs typeface="Times New Roman"/>
                <a:sym typeface="Times New Roman"/>
              </a:rPr>
              <a:t>Location tracking and maps</a:t>
            </a:r>
            <a:endParaRPr/>
          </a:p>
          <a:p>
            <a:pPr indent="-152400" lvl="0" marL="0" marR="0" rtl="0" algn="l">
              <a:spcBef>
                <a:spcPts val="0"/>
              </a:spcBef>
              <a:spcAft>
                <a:spcPts val="0"/>
              </a:spcAft>
              <a:buClr>
                <a:srgbClr val="333333"/>
              </a:buClr>
              <a:buSzPts val="2400"/>
              <a:buFont typeface="Arial"/>
              <a:buChar char="•"/>
            </a:pPr>
            <a:r>
              <a:rPr b="0" i="0" lang="en-US" sz="2400">
                <a:solidFill>
                  <a:srgbClr val="333333"/>
                </a:solidFill>
                <a:latin typeface="Times New Roman"/>
                <a:ea typeface="Times New Roman"/>
                <a:cs typeface="Times New Roman"/>
                <a:sym typeface="Times New Roman"/>
              </a:rPr>
              <a:t>Better web browsing</a:t>
            </a:r>
            <a:endParaRPr/>
          </a:p>
          <a:p>
            <a:pPr indent="-152400" lvl="0" marL="0" marR="0" rtl="0" algn="l">
              <a:spcBef>
                <a:spcPts val="0"/>
              </a:spcBef>
              <a:spcAft>
                <a:spcPts val="0"/>
              </a:spcAft>
              <a:buClr>
                <a:srgbClr val="333333"/>
              </a:buClr>
              <a:buSzPts val="2400"/>
              <a:buFont typeface="Arial"/>
              <a:buChar char="•"/>
            </a:pPr>
            <a:r>
              <a:rPr b="0" i="0" lang="en-US" sz="2400">
                <a:solidFill>
                  <a:srgbClr val="333333"/>
                </a:solidFill>
                <a:latin typeface="Times New Roman"/>
                <a:ea typeface="Times New Roman"/>
                <a:cs typeface="Times New Roman"/>
                <a:sym typeface="Times New Roman"/>
              </a:rPr>
              <a:t>TV streaming</a:t>
            </a:r>
            <a:endParaRPr/>
          </a:p>
          <a:p>
            <a:pPr indent="-152400" lvl="0" marL="0" marR="0" rtl="0" algn="l">
              <a:spcBef>
                <a:spcPts val="0"/>
              </a:spcBef>
              <a:spcAft>
                <a:spcPts val="0"/>
              </a:spcAft>
              <a:buClr>
                <a:srgbClr val="333333"/>
              </a:buClr>
              <a:buSzPts val="2400"/>
              <a:buFont typeface="Arial"/>
              <a:buChar char="•"/>
            </a:pPr>
            <a:r>
              <a:rPr b="0" i="0" lang="en-US" sz="2400">
                <a:solidFill>
                  <a:srgbClr val="333333"/>
                </a:solidFill>
                <a:latin typeface="Times New Roman"/>
                <a:ea typeface="Times New Roman"/>
                <a:cs typeface="Times New Roman"/>
                <a:sym typeface="Times New Roman"/>
              </a:rPr>
              <a:t>High quality 3D games</a:t>
            </a:r>
            <a:endParaRPr/>
          </a:p>
          <a:p>
            <a:pPr indent="0" lvl="0" marL="0" marR="0" rtl="0" algn="l">
              <a:spcBef>
                <a:spcPts val="0"/>
              </a:spcBef>
              <a:spcAft>
                <a:spcPts val="0"/>
              </a:spcAft>
              <a:buClr>
                <a:schemeClr val="dk1"/>
              </a:buClr>
              <a:buSzPts val="2400"/>
              <a:buFont typeface="Arial"/>
              <a:buNone/>
            </a:pPr>
            <a:r>
              <a:t/>
            </a:r>
            <a:endParaRPr b="0" i="0" sz="2400">
              <a:solidFill>
                <a:srgbClr val="273239"/>
              </a:solidFill>
              <a:latin typeface="Arial"/>
              <a:ea typeface="Arial"/>
              <a:cs typeface="Arial"/>
              <a:sym typeface="Arial"/>
            </a:endParaRPr>
          </a:p>
          <a:p>
            <a:pPr indent="0" lvl="0" marL="0" marR="0" rtl="0" algn="l">
              <a:spcBef>
                <a:spcPts val="0"/>
              </a:spcBef>
              <a:spcAft>
                <a:spcPts val="0"/>
              </a:spcAft>
              <a:buClr>
                <a:schemeClr val="dk1"/>
              </a:buClr>
              <a:buSzPts val="2400"/>
              <a:buFont typeface="Arial"/>
              <a:buNone/>
            </a:pPr>
            <a:r>
              <a:t/>
            </a:r>
            <a:endParaRPr b="0" i="0" sz="2400">
              <a:solidFill>
                <a:srgbClr val="273239"/>
              </a:solidFill>
              <a:latin typeface="Arial"/>
              <a:ea typeface="Arial"/>
              <a:cs typeface="Arial"/>
              <a:sym typeface="Arial"/>
            </a:endParaRPr>
          </a:p>
          <a:p>
            <a:pPr indent="0" lvl="0" marL="0" marR="0" rtl="0" algn="l">
              <a:spcBef>
                <a:spcPts val="0"/>
              </a:spcBef>
              <a:spcAft>
                <a:spcPts val="0"/>
              </a:spcAft>
              <a:buNone/>
            </a:pPr>
            <a:r>
              <a:t/>
            </a:r>
            <a:endParaRPr b="0" i="0" sz="1800">
              <a:solidFill>
                <a:srgbClr val="273239"/>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1"/>
          <p:cNvSpPr txBox="1"/>
          <p:nvPr>
            <p:ph idx="1" type="body"/>
          </p:nvPr>
        </p:nvSpPr>
        <p:spPr>
          <a:xfrm>
            <a:off x="292100" y="263524"/>
            <a:ext cx="11671300" cy="6175375"/>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rgbClr val="C00000"/>
              </a:buClr>
              <a:buSzPct val="100000"/>
              <a:buNone/>
            </a:pPr>
            <a:r>
              <a:rPr b="1" i="0" lang="en-US" sz="3600">
                <a:solidFill>
                  <a:srgbClr val="C00000"/>
                </a:solidFill>
                <a:latin typeface="Times New Roman"/>
                <a:ea typeface="Times New Roman"/>
                <a:cs typeface="Times New Roman"/>
                <a:sym typeface="Times New Roman"/>
              </a:rPr>
              <a:t>3.5G to 3.75 Systems</a:t>
            </a:r>
            <a:endParaRPr/>
          </a:p>
          <a:p>
            <a:pPr indent="-228600" lvl="0" marL="228600" rtl="0" algn="just">
              <a:lnSpc>
                <a:spcPct val="90000"/>
              </a:lnSpc>
              <a:spcBef>
                <a:spcPts val="1000"/>
              </a:spcBef>
              <a:spcAft>
                <a:spcPts val="0"/>
              </a:spcAft>
              <a:buClr>
                <a:srgbClr val="333333"/>
              </a:buClr>
              <a:buSzPct val="100000"/>
              <a:buChar char="•"/>
            </a:pPr>
            <a:r>
              <a:rPr b="0" i="0" lang="en-US">
                <a:solidFill>
                  <a:srgbClr val="333333"/>
                </a:solidFill>
                <a:latin typeface="Times New Roman"/>
                <a:ea typeface="Times New Roman"/>
                <a:cs typeface="Times New Roman"/>
                <a:sym typeface="Times New Roman"/>
              </a:rPr>
              <a:t>In order to enhance data rate in existing 3G networks, another two technology improvements are introduced to network. </a:t>
            </a:r>
            <a:endParaRPr/>
          </a:p>
          <a:p>
            <a:pPr indent="-228600" lvl="0" marL="228600" rtl="0" algn="just">
              <a:lnSpc>
                <a:spcPct val="90000"/>
              </a:lnSpc>
              <a:spcBef>
                <a:spcPts val="1000"/>
              </a:spcBef>
              <a:spcAft>
                <a:spcPts val="0"/>
              </a:spcAft>
              <a:buClr>
                <a:srgbClr val="C00000"/>
              </a:buClr>
              <a:buSzPct val="100000"/>
              <a:buChar char="•"/>
            </a:pPr>
            <a:r>
              <a:rPr b="0" i="0" lang="en-US">
                <a:solidFill>
                  <a:srgbClr val="C00000"/>
                </a:solidFill>
                <a:latin typeface="Times New Roman"/>
                <a:ea typeface="Times New Roman"/>
                <a:cs typeface="Times New Roman"/>
                <a:sym typeface="Times New Roman"/>
              </a:rPr>
              <a:t>HSDPA – High Speed Downlink Packet access and </a:t>
            </a:r>
            <a:endParaRPr/>
          </a:p>
          <a:p>
            <a:pPr indent="-228600" lvl="0" marL="228600" rtl="0" algn="just">
              <a:lnSpc>
                <a:spcPct val="90000"/>
              </a:lnSpc>
              <a:spcBef>
                <a:spcPts val="1000"/>
              </a:spcBef>
              <a:spcAft>
                <a:spcPts val="0"/>
              </a:spcAft>
              <a:buClr>
                <a:srgbClr val="C00000"/>
              </a:buClr>
              <a:buSzPct val="100000"/>
              <a:buChar char="•"/>
            </a:pPr>
            <a:r>
              <a:rPr b="0" i="0" lang="en-US">
                <a:solidFill>
                  <a:srgbClr val="C00000"/>
                </a:solidFill>
                <a:latin typeface="Times New Roman"/>
                <a:ea typeface="Times New Roman"/>
                <a:cs typeface="Times New Roman"/>
                <a:sym typeface="Times New Roman"/>
              </a:rPr>
              <a:t>HSUPA – High Speed Uplink Packet Access, developed and deployed to the 3G networks. </a:t>
            </a:r>
            <a:endParaRPr/>
          </a:p>
          <a:p>
            <a:pPr indent="-228600" lvl="0" marL="228600" rtl="0" algn="just">
              <a:lnSpc>
                <a:spcPct val="90000"/>
              </a:lnSpc>
              <a:spcBef>
                <a:spcPts val="1000"/>
              </a:spcBef>
              <a:spcAft>
                <a:spcPts val="0"/>
              </a:spcAft>
              <a:buClr>
                <a:srgbClr val="C00000"/>
              </a:buClr>
              <a:buSzPct val="100000"/>
              <a:buChar char="•"/>
            </a:pPr>
            <a:r>
              <a:rPr b="0" i="0" lang="en-US">
                <a:solidFill>
                  <a:srgbClr val="C00000"/>
                </a:solidFill>
                <a:latin typeface="Times New Roman"/>
                <a:ea typeface="Times New Roman"/>
                <a:cs typeface="Times New Roman"/>
                <a:sym typeface="Times New Roman"/>
              </a:rPr>
              <a:t>3.5G network can support up to 2Mbps data rate.</a:t>
            </a:r>
            <a:endParaRPr/>
          </a:p>
          <a:p>
            <a:pPr indent="-228600" lvl="0" marL="228600" rtl="0" algn="just">
              <a:lnSpc>
                <a:spcPct val="90000"/>
              </a:lnSpc>
              <a:spcBef>
                <a:spcPts val="1000"/>
              </a:spcBef>
              <a:spcAft>
                <a:spcPts val="0"/>
              </a:spcAft>
              <a:buClr>
                <a:srgbClr val="333333"/>
              </a:buClr>
              <a:buSzPct val="100000"/>
              <a:buChar char="•"/>
            </a:pPr>
            <a:r>
              <a:rPr b="0" i="0" lang="en-US">
                <a:solidFill>
                  <a:srgbClr val="333333"/>
                </a:solidFill>
                <a:latin typeface="Times New Roman"/>
                <a:ea typeface="Times New Roman"/>
                <a:cs typeface="Times New Roman"/>
                <a:sym typeface="Times New Roman"/>
              </a:rPr>
              <a:t>3.75 system is an improved version of 3G network with </a:t>
            </a:r>
            <a:r>
              <a:rPr b="0" i="0" lang="en-US">
                <a:solidFill>
                  <a:srgbClr val="C00000"/>
                </a:solidFill>
                <a:latin typeface="Times New Roman"/>
                <a:ea typeface="Times New Roman"/>
                <a:cs typeface="Times New Roman"/>
                <a:sym typeface="Times New Roman"/>
              </a:rPr>
              <a:t>HSPA+ High Speed Packet Access plus</a:t>
            </a:r>
            <a:r>
              <a:rPr b="0" i="0" lang="en-US">
                <a:solidFill>
                  <a:srgbClr val="333333"/>
                </a:solidFill>
                <a:latin typeface="Times New Roman"/>
                <a:ea typeface="Times New Roman"/>
                <a:cs typeface="Times New Roman"/>
                <a:sym typeface="Times New Roman"/>
              </a:rPr>
              <a:t>. Later this system will evolve into more powerful 3.9G system known as </a:t>
            </a:r>
            <a:r>
              <a:rPr b="0" i="0" lang="en-US" u="sng">
                <a:solidFill>
                  <a:srgbClr val="1E73BE"/>
                </a:solidFill>
                <a:latin typeface="Times New Roman"/>
                <a:ea typeface="Times New Roman"/>
                <a:cs typeface="Times New Roman"/>
                <a:sym typeface="Times New Roman"/>
              </a:rPr>
              <a:t>LTE</a:t>
            </a:r>
            <a:r>
              <a:rPr b="0" i="0" lang="en-US">
                <a:solidFill>
                  <a:srgbClr val="333333"/>
                </a:solidFill>
                <a:latin typeface="Times New Roman"/>
                <a:ea typeface="Times New Roman"/>
                <a:cs typeface="Times New Roman"/>
                <a:sym typeface="Times New Roman"/>
              </a:rPr>
              <a:t> (Long Term Evolution).</a:t>
            </a:r>
            <a:endParaRPr/>
          </a:p>
          <a:p>
            <a:pPr indent="0" lvl="0" marL="0" rtl="0" algn="just">
              <a:lnSpc>
                <a:spcPct val="90000"/>
              </a:lnSpc>
              <a:spcBef>
                <a:spcPts val="1000"/>
              </a:spcBef>
              <a:spcAft>
                <a:spcPts val="0"/>
              </a:spcAft>
              <a:buClr>
                <a:srgbClr val="C00000"/>
              </a:buClr>
              <a:buSzPct val="100000"/>
              <a:buNone/>
            </a:pPr>
            <a:r>
              <a:rPr b="1" i="0" lang="en-US">
                <a:solidFill>
                  <a:srgbClr val="C00000"/>
                </a:solidFill>
                <a:latin typeface="Times New Roman"/>
                <a:ea typeface="Times New Roman"/>
                <a:cs typeface="Times New Roman"/>
                <a:sym typeface="Times New Roman"/>
              </a:rPr>
              <a:t>Disadvantages of 3G systems</a:t>
            </a:r>
            <a:endParaRPr/>
          </a:p>
          <a:p>
            <a:pPr indent="-228600" lvl="0" marL="228600" rtl="0" algn="just">
              <a:lnSpc>
                <a:spcPct val="90000"/>
              </a:lnSpc>
              <a:spcBef>
                <a:spcPts val="1000"/>
              </a:spcBef>
              <a:spcAft>
                <a:spcPts val="0"/>
              </a:spcAft>
              <a:buClr>
                <a:srgbClr val="333333"/>
              </a:buClr>
              <a:buSzPct val="100000"/>
              <a:buFont typeface="Arial"/>
              <a:buChar char="•"/>
            </a:pPr>
            <a:r>
              <a:rPr b="0" i="0" lang="en-US">
                <a:solidFill>
                  <a:srgbClr val="333333"/>
                </a:solidFill>
                <a:latin typeface="Times New Roman"/>
                <a:ea typeface="Times New Roman"/>
                <a:cs typeface="Times New Roman"/>
                <a:sym typeface="Times New Roman"/>
              </a:rPr>
              <a:t>Expensive spectrum licenses</a:t>
            </a:r>
            <a:endParaRPr/>
          </a:p>
          <a:p>
            <a:pPr indent="-228600" lvl="0" marL="228600" rtl="0" algn="just">
              <a:lnSpc>
                <a:spcPct val="90000"/>
              </a:lnSpc>
              <a:spcBef>
                <a:spcPts val="1000"/>
              </a:spcBef>
              <a:spcAft>
                <a:spcPts val="0"/>
              </a:spcAft>
              <a:buClr>
                <a:srgbClr val="333333"/>
              </a:buClr>
              <a:buSzPct val="100000"/>
              <a:buFont typeface="Arial"/>
              <a:buChar char="•"/>
            </a:pPr>
            <a:r>
              <a:rPr b="0" i="0" lang="en-US">
                <a:solidFill>
                  <a:srgbClr val="333333"/>
                </a:solidFill>
                <a:latin typeface="Times New Roman"/>
                <a:ea typeface="Times New Roman"/>
                <a:cs typeface="Times New Roman"/>
                <a:sym typeface="Times New Roman"/>
              </a:rPr>
              <a:t>Costly infrastructure, equipment and implementation</a:t>
            </a:r>
            <a:endParaRPr/>
          </a:p>
          <a:p>
            <a:pPr indent="-228600" lvl="0" marL="228600" rtl="0" algn="just">
              <a:lnSpc>
                <a:spcPct val="90000"/>
              </a:lnSpc>
              <a:spcBef>
                <a:spcPts val="1000"/>
              </a:spcBef>
              <a:spcAft>
                <a:spcPts val="0"/>
              </a:spcAft>
              <a:buClr>
                <a:srgbClr val="333333"/>
              </a:buClr>
              <a:buSzPct val="100000"/>
              <a:buFont typeface="Arial"/>
              <a:buChar char="•"/>
            </a:pPr>
            <a:r>
              <a:rPr b="0" i="0" lang="en-US">
                <a:solidFill>
                  <a:srgbClr val="333333"/>
                </a:solidFill>
                <a:latin typeface="Times New Roman"/>
                <a:ea typeface="Times New Roman"/>
                <a:cs typeface="Times New Roman"/>
                <a:sym typeface="Times New Roman"/>
              </a:rPr>
              <a:t>Higher bandwidth requirements to support higher data rate</a:t>
            </a:r>
            <a:endParaRPr/>
          </a:p>
          <a:p>
            <a:pPr indent="-228600" lvl="0" marL="228600" rtl="0" algn="just">
              <a:lnSpc>
                <a:spcPct val="90000"/>
              </a:lnSpc>
              <a:spcBef>
                <a:spcPts val="1000"/>
              </a:spcBef>
              <a:spcAft>
                <a:spcPts val="0"/>
              </a:spcAft>
              <a:buClr>
                <a:srgbClr val="333333"/>
              </a:buClr>
              <a:buSzPct val="100000"/>
              <a:buFont typeface="Arial"/>
              <a:buChar char="•"/>
            </a:pPr>
            <a:r>
              <a:rPr b="0" i="0" lang="en-US">
                <a:solidFill>
                  <a:srgbClr val="333333"/>
                </a:solidFill>
                <a:latin typeface="Times New Roman"/>
                <a:ea typeface="Times New Roman"/>
                <a:cs typeface="Times New Roman"/>
                <a:sym typeface="Times New Roman"/>
              </a:rPr>
              <a:t>Costly mobile devices</a:t>
            </a:r>
            <a:endParaRPr/>
          </a:p>
          <a:p>
            <a:pPr indent="-228600" lvl="0" marL="228600" rtl="0" algn="just">
              <a:lnSpc>
                <a:spcPct val="90000"/>
              </a:lnSpc>
              <a:spcBef>
                <a:spcPts val="1000"/>
              </a:spcBef>
              <a:spcAft>
                <a:spcPts val="0"/>
              </a:spcAft>
              <a:buClr>
                <a:srgbClr val="333333"/>
              </a:buClr>
              <a:buSzPct val="100000"/>
              <a:buFont typeface="Arial"/>
              <a:buChar char="•"/>
            </a:pPr>
            <a:r>
              <a:rPr b="0" i="0" lang="en-US">
                <a:solidFill>
                  <a:srgbClr val="333333"/>
                </a:solidFill>
                <a:latin typeface="Times New Roman"/>
                <a:ea typeface="Times New Roman"/>
                <a:cs typeface="Times New Roman"/>
                <a:sym typeface="Times New Roman"/>
              </a:rPr>
              <a:t>Compatibility with older generation 2G system and frequency band</a:t>
            </a:r>
            <a:r>
              <a:rPr b="0" i="0" lang="en-US">
                <a:solidFill>
                  <a:srgbClr val="333333"/>
                </a:solidFill>
                <a:latin typeface="Arial"/>
                <a:ea typeface="Arial"/>
                <a:cs typeface="Arial"/>
                <a:sym typeface="Arial"/>
              </a:rPr>
              <a:t>s</a:t>
            </a:r>
            <a:endParaRPr/>
          </a:p>
          <a:p>
            <a:pPr indent="-64135" lvl="0" marL="22860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2"/>
          <p:cNvSpPr txBox="1"/>
          <p:nvPr>
            <p:ph idx="1" type="body"/>
          </p:nvPr>
        </p:nvSpPr>
        <p:spPr>
          <a:xfrm>
            <a:off x="406400" y="339724"/>
            <a:ext cx="11531600" cy="66071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3200"/>
              <a:buNone/>
            </a:pPr>
            <a:r>
              <a:rPr b="0" i="0" lang="en-US" sz="3200">
                <a:solidFill>
                  <a:srgbClr val="C00000"/>
                </a:solidFill>
                <a:latin typeface="Times New Roman"/>
                <a:ea typeface="Times New Roman"/>
                <a:cs typeface="Times New Roman"/>
                <a:sym typeface="Times New Roman"/>
              </a:rPr>
              <a:t>4G – Fourth generation communication system</a:t>
            </a:r>
            <a:endParaRPr/>
          </a:p>
          <a:p>
            <a:pPr indent="0" lvl="0" marL="0" rtl="0" algn="l">
              <a:lnSpc>
                <a:spcPct val="90000"/>
              </a:lnSpc>
              <a:spcBef>
                <a:spcPts val="1000"/>
              </a:spcBef>
              <a:spcAft>
                <a:spcPts val="0"/>
              </a:spcAft>
              <a:buClr>
                <a:schemeClr val="dk1"/>
              </a:buClr>
              <a:buSzPts val="3200"/>
              <a:buNone/>
            </a:pPr>
            <a:r>
              <a:t/>
            </a:r>
            <a:endParaRPr b="0" i="0" sz="3200">
              <a:solidFill>
                <a:srgbClr val="C0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4G systems are enhanced version of 3G networks developed by IEEE, offers </a:t>
            </a:r>
            <a:r>
              <a:rPr b="0" i="0" lang="en-US">
                <a:solidFill>
                  <a:srgbClr val="C00000"/>
                </a:solidFill>
                <a:latin typeface="Times New Roman"/>
                <a:ea typeface="Times New Roman"/>
                <a:cs typeface="Times New Roman"/>
                <a:sym typeface="Times New Roman"/>
              </a:rPr>
              <a:t>higher data rate and capable to handle more advanced multimedia services</a:t>
            </a:r>
            <a:r>
              <a:rPr b="0" i="0" lang="en-US">
                <a:solidFill>
                  <a:srgbClr val="333333"/>
                </a:solidFill>
                <a:latin typeface="Times New Roman"/>
                <a:ea typeface="Times New Roman"/>
                <a:cs typeface="Times New Roman"/>
                <a:sym typeface="Times New Roman"/>
              </a:rPr>
              <a:t>. </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LTE and LTE advanced wireless technology used in 4th generation systems. </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Furthermore, it has </a:t>
            </a:r>
            <a:r>
              <a:rPr b="0" i="0" lang="en-US">
                <a:solidFill>
                  <a:srgbClr val="C00000"/>
                </a:solidFill>
                <a:latin typeface="Times New Roman"/>
                <a:ea typeface="Times New Roman"/>
                <a:cs typeface="Times New Roman"/>
                <a:sym typeface="Times New Roman"/>
              </a:rPr>
              <a:t>compatibility with previous version</a:t>
            </a:r>
            <a:r>
              <a:rPr b="0" i="0" lang="en-US">
                <a:solidFill>
                  <a:srgbClr val="333333"/>
                </a:solidFill>
                <a:latin typeface="Times New Roman"/>
                <a:ea typeface="Times New Roman"/>
                <a:cs typeface="Times New Roman"/>
                <a:sym typeface="Times New Roman"/>
              </a:rPr>
              <a:t> thus easier deployment and upgrade of LTE and LTE advanced networks are possible.</a:t>
            </a:r>
            <a:endParaRPr/>
          </a:p>
          <a:p>
            <a:pPr indent="-228600" lvl="0" marL="228600" rtl="0" algn="just">
              <a:lnSpc>
                <a:spcPct val="90000"/>
              </a:lnSpc>
              <a:spcBef>
                <a:spcPts val="1000"/>
              </a:spcBef>
              <a:spcAft>
                <a:spcPts val="0"/>
              </a:spcAft>
              <a:buClr>
                <a:srgbClr val="C00000"/>
              </a:buClr>
              <a:buSzPts val="2800"/>
              <a:buChar char="•"/>
            </a:pPr>
            <a:r>
              <a:rPr b="0" i="0" lang="en-US">
                <a:solidFill>
                  <a:srgbClr val="C00000"/>
                </a:solidFill>
                <a:latin typeface="Times New Roman"/>
                <a:ea typeface="Times New Roman"/>
                <a:cs typeface="Times New Roman"/>
                <a:sym typeface="Times New Roman"/>
              </a:rPr>
              <a:t>Simultaneous transmission of voice and data is possible </a:t>
            </a:r>
            <a:r>
              <a:rPr b="0" i="0" lang="en-US">
                <a:solidFill>
                  <a:srgbClr val="333333"/>
                </a:solidFill>
                <a:latin typeface="Times New Roman"/>
                <a:ea typeface="Times New Roman"/>
                <a:cs typeface="Times New Roman"/>
                <a:sym typeface="Times New Roman"/>
              </a:rPr>
              <a:t>with LTE system which significantly improve data rate. </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All services including voice services can be transmitted over IP packets.</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 Complex modulation schemes and carrier aggregation is used to multiply uplink / downlink capacity.</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3"/>
          <p:cNvSpPr txBox="1"/>
          <p:nvPr>
            <p:ph idx="1" type="body"/>
          </p:nvPr>
        </p:nvSpPr>
        <p:spPr>
          <a:xfrm>
            <a:off x="619836" y="9112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rgbClr val="273239"/>
              </a:buClr>
              <a:buSzPct val="100000"/>
              <a:buChar char="•"/>
            </a:pPr>
            <a:r>
              <a:rPr b="1" i="0" lang="en-US" sz="2800">
                <a:solidFill>
                  <a:srgbClr val="273239"/>
                </a:solidFill>
                <a:latin typeface="Arial"/>
                <a:ea typeface="Arial"/>
                <a:cs typeface="Arial"/>
                <a:sym typeface="Arial"/>
              </a:rPr>
              <a:t>4G (4th Generation) :</a:t>
            </a:r>
            <a:endParaRPr b="0" i="0" sz="2800">
              <a:solidFill>
                <a:srgbClr val="273239"/>
              </a:solidFill>
              <a:latin typeface="Arial"/>
              <a:ea typeface="Arial"/>
              <a:cs typeface="Arial"/>
              <a:sym typeface="Arial"/>
            </a:endParaRPr>
          </a:p>
          <a:p>
            <a:pPr indent="-228600" lvl="0" marL="228600" rtl="0" algn="just">
              <a:lnSpc>
                <a:spcPct val="90000"/>
              </a:lnSpc>
              <a:spcBef>
                <a:spcPts val="1000"/>
              </a:spcBef>
              <a:spcAft>
                <a:spcPts val="0"/>
              </a:spcAft>
              <a:buClr>
                <a:srgbClr val="273239"/>
              </a:buClr>
              <a:buSzPct val="100000"/>
              <a:buFont typeface="Arial"/>
              <a:buChar char="•"/>
            </a:pPr>
            <a:r>
              <a:rPr b="0" i="0" lang="en-US" sz="2800">
                <a:solidFill>
                  <a:srgbClr val="273239"/>
                </a:solidFill>
                <a:latin typeface="Arial"/>
                <a:ea typeface="Arial"/>
                <a:cs typeface="Arial"/>
                <a:sym typeface="Arial"/>
              </a:rPr>
              <a:t>IP-based protocols.</a:t>
            </a:r>
            <a:endParaRPr/>
          </a:p>
          <a:p>
            <a:pPr indent="-228600" lvl="0" marL="228600" rtl="0" algn="just">
              <a:lnSpc>
                <a:spcPct val="90000"/>
              </a:lnSpc>
              <a:spcBef>
                <a:spcPts val="1000"/>
              </a:spcBef>
              <a:spcAft>
                <a:spcPts val="0"/>
              </a:spcAft>
              <a:buClr>
                <a:srgbClr val="273239"/>
              </a:buClr>
              <a:buSzPct val="100000"/>
              <a:buFont typeface="Arial"/>
              <a:buChar char="•"/>
            </a:pPr>
            <a:r>
              <a:rPr b="0" i="0" lang="en-US" sz="2800">
                <a:solidFill>
                  <a:srgbClr val="273239"/>
                </a:solidFill>
                <a:latin typeface="Arial"/>
                <a:ea typeface="Arial"/>
                <a:cs typeface="Arial"/>
                <a:sym typeface="Arial"/>
              </a:rPr>
              <a:t>LTE (Long term evaluation) was mainly for the internet.</a:t>
            </a:r>
            <a:endParaRPr/>
          </a:p>
          <a:p>
            <a:pPr indent="-228600" lvl="0" marL="228600" rtl="0" algn="just">
              <a:lnSpc>
                <a:spcPct val="90000"/>
              </a:lnSpc>
              <a:spcBef>
                <a:spcPts val="1000"/>
              </a:spcBef>
              <a:spcAft>
                <a:spcPts val="0"/>
              </a:spcAft>
              <a:buClr>
                <a:srgbClr val="273239"/>
              </a:buClr>
              <a:buSzPct val="100000"/>
              <a:buFont typeface="Arial"/>
              <a:buChar char="•"/>
            </a:pPr>
            <a:r>
              <a:rPr b="0" i="0" lang="en-US" sz="2800">
                <a:solidFill>
                  <a:srgbClr val="273239"/>
                </a:solidFill>
                <a:latin typeface="Arial"/>
                <a:ea typeface="Arial"/>
                <a:cs typeface="Arial"/>
                <a:sym typeface="Arial"/>
              </a:rPr>
              <a:t>Vo-LTE (Voice over LTE) is for both voice and the internet.</a:t>
            </a:r>
            <a:endParaRPr/>
          </a:p>
          <a:p>
            <a:pPr indent="-228600" lvl="0" marL="228600" rtl="0" algn="just">
              <a:lnSpc>
                <a:spcPct val="90000"/>
              </a:lnSpc>
              <a:spcBef>
                <a:spcPts val="1000"/>
              </a:spcBef>
              <a:spcAft>
                <a:spcPts val="0"/>
              </a:spcAft>
              <a:buClr>
                <a:srgbClr val="273239"/>
              </a:buClr>
              <a:buSzPct val="100000"/>
              <a:buFont typeface="Arial"/>
              <a:buChar char="•"/>
            </a:pPr>
            <a:r>
              <a:rPr b="0" i="0" lang="en-US" sz="2800">
                <a:solidFill>
                  <a:srgbClr val="273239"/>
                </a:solidFill>
                <a:latin typeface="Arial"/>
                <a:ea typeface="Arial"/>
                <a:cs typeface="Arial"/>
                <a:sym typeface="Arial"/>
              </a:rPr>
              <a:t>Freedom and flexibility to select any desired service with reasonable QoS.</a:t>
            </a:r>
            <a:endParaRPr/>
          </a:p>
          <a:p>
            <a:pPr indent="-228600" lvl="0" marL="228600" rtl="0" algn="just">
              <a:lnSpc>
                <a:spcPct val="90000"/>
              </a:lnSpc>
              <a:spcBef>
                <a:spcPts val="1000"/>
              </a:spcBef>
              <a:spcAft>
                <a:spcPts val="0"/>
              </a:spcAft>
              <a:buClr>
                <a:srgbClr val="273239"/>
              </a:buClr>
              <a:buSzPct val="100000"/>
              <a:buFont typeface="Arial"/>
              <a:buChar char="•"/>
            </a:pPr>
            <a:r>
              <a:rPr b="0" i="0" lang="en-US" sz="2800">
                <a:solidFill>
                  <a:srgbClr val="273239"/>
                </a:solidFill>
                <a:latin typeface="Arial"/>
                <a:ea typeface="Arial"/>
                <a:cs typeface="Arial"/>
                <a:sym typeface="Arial"/>
              </a:rPr>
              <a:t>High usability.</a:t>
            </a:r>
            <a:endParaRPr/>
          </a:p>
          <a:p>
            <a:pPr indent="-228600" lvl="0" marL="228600" rtl="0" algn="just">
              <a:lnSpc>
                <a:spcPct val="90000"/>
              </a:lnSpc>
              <a:spcBef>
                <a:spcPts val="1000"/>
              </a:spcBef>
              <a:spcAft>
                <a:spcPts val="0"/>
              </a:spcAft>
              <a:buClr>
                <a:srgbClr val="273239"/>
              </a:buClr>
              <a:buSzPct val="100000"/>
              <a:buFont typeface="Arial"/>
              <a:buChar char="•"/>
            </a:pPr>
            <a:r>
              <a:rPr b="0" i="0" lang="en-US" sz="2800">
                <a:solidFill>
                  <a:srgbClr val="273239"/>
                </a:solidFill>
                <a:latin typeface="Arial"/>
                <a:ea typeface="Arial"/>
                <a:cs typeface="Arial"/>
                <a:sym typeface="Arial"/>
              </a:rPr>
              <a:t>Supports multimedia service at a low transmission cost.</a:t>
            </a:r>
            <a:endParaRPr/>
          </a:p>
          <a:p>
            <a:pPr indent="-228600" lvl="0" marL="228600" rtl="0" algn="just">
              <a:lnSpc>
                <a:spcPct val="90000"/>
              </a:lnSpc>
              <a:spcBef>
                <a:spcPts val="1000"/>
              </a:spcBef>
              <a:spcAft>
                <a:spcPts val="0"/>
              </a:spcAft>
              <a:buClr>
                <a:srgbClr val="273239"/>
              </a:buClr>
              <a:buSzPct val="100000"/>
              <a:buFont typeface="Arial"/>
              <a:buChar char="•"/>
            </a:pPr>
            <a:r>
              <a:rPr b="0" i="0" lang="en-US" sz="2800">
                <a:solidFill>
                  <a:srgbClr val="273239"/>
                </a:solidFill>
                <a:latin typeface="Arial"/>
                <a:ea typeface="Arial"/>
                <a:cs typeface="Arial"/>
                <a:sym typeface="Arial"/>
              </a:rPr>
              <a:t>HD Quality Streaming.</a:t>
            </a:r>
            <a:endParaRPr/>
          </a:p>
          <a:p>
            <a:pPr indent="-228600" lvl="0" marL="228600" rtl="0" algn="just">
              <a:lnSpc>
                <a:spcPct val="90000"/>
              </a:lnSpc>
              <a:spcBef>
                <a:spcPts val="1000"/>
              </a:spcBef>
              <a:spcAft>
                <a:spcPts val="0"/>
              </a:spcAft>
              <a:buClr>
                <a:srgbClr val="273239"/>
              </a:buClr>
              <a:buSzPct val="100000"/>
              <a:buFont typeface="Arial"/>
              <a:buChar char="•"/>
            </a:pPr>
            <a:r>
              <a:rPr b="0" i="0" lang="en-US" sz="2800">
                <a:solidFill>
                  <a:srgbClr val="273239"/>
                </a:solidFill>
                <a:latin typeface="Arial"/>
                <a:ea typeface="Arial"/>
                <a:cs typeface="Arial"/>
                <a:sym typeface="Arial"/>
              </a:rPr>
              <a:t>Speed:-100Mbps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333333"/>
              </a:buClr>
              <a:buSzPts val="2800"/>
              <a:buNone/>
            </a:pPr>
            <a:r>
              <a:rPr b="1" i="0" lang="en-US">
                <a:solidFill>
                  <a:srgbClr val="333333"/>
                </a:solidFill>
                <a:latin typeface="Tahoma"/>
                <a:ea typeface="Tahoma"/>
                <a:cs typeface="Tahoma"/>
                <a:sym typeface="Tahoma"/>
              </a:rPr>
              <a:t>Disadvantages of 4G system</a:t>
            </a:r>
            <a:endParaRPr/>
          </a:p>
          <a:p>
            <a:pPr indent="-228600" lvl="0" marL="228600" rtl="0" algn="just">
              <a:lnSpc>
                <a:spcPct val="90000"/>
              </a:lnSpc>
              <a:spcBef>
                <a:spcPts val="1000"/>
              </a:spcBef>
              <a:spcAft>
                <a:spcPts val="0"/>
              </a:spcAft>
              <a:buClr>
                <a:srgbClr val="333333"/>
              </a:buClr>
              <a:buSzPts val="2800"/>
              <a:buFont typeface="Arial"/>
              <a:buChar char="•"/>
            </a:pPr>
            <a:r>
              <a:rPr b="0" i="0" lang="en-US">
                <a:solidFill>
                  <a:srgbClr val="333333"/>
                </a:solidFill>
                <a:latin typeface="Tahoma"/>
                <a:ea typeface="Tahoma"/>
                <a:cs typeface="Tahoma"/>
                <a:sym typeface="Tahoma"/>
              </a:rPr>
              <a:t>Expensive hardware and infrastructure</a:t>
            </a:r>
            <a:endParaRPr/>
          </a:p>
          <a:p>
            <a:pPr indent="-228600" lvl="0" marL="228600" rtl="0" algn="just">
              <a:lnSpc>
                <a:spcPct val="90000"/>
              </a:lnSpc>
              <a:spcBef>
                <a:spcPts val="1000"/>
              </a:spcBef>
              <a:spcAft>
                <a:spcPts val="0"/>
              </a:spcAft>
              <a:buClr>
                <a:srgbClr val="333333"/>
              </a:buClr>
              <a:buSzPts val="2800"/>
              <a:buFont typeface="Arial"/>
              <a:buChar char="•"/>
            </a:pPr>
            <a:r>
              <a:rPr b="0" i="0" lang="en-US">
                <a:solidFill>
                  <a:srgbClr val="333333"/>
                </a:solidFill>
                <a:latin typeface="Tahoma"/>
                <a:ea typeface="Tahoma"/>
                <a:cs typeface="Tahoma"/>
                <a:sym typeface="Tahoma"/>
              </a:rPr>
              <a:t>Costly spectrum (most countries, frequency bands are too expensive)</a:t>
            </a:r>
            <a:endParaRPr/>
          </a:p>
          <a:p>
            <a:pPr indent="-228600" lvl="0" marL="228600" rtl="0" algn="just">
              <a:lnSpc>
                <a:spcPct val="90000"/>
              </a:lnSpc>
              <a:spcBef>
                <a:spcPts val="1000"/>
              </a:spcBef>
              <a:spcAft>
                <a:spcPts val="0"/>
              </a:spcAft>
              <a:buClr>
                <a:srgbClr val="333333"/>
              </a:buClr>
              <a:buSzPts val="2800"/>
              <a:buFont typeface="Arial"/>
              <a:buChar char="•"/>
            </a:pPr>
            <a:r>
              <a:rPr b="0" i="0" lang="en-US">
                <a:solidFill>
                  <a:srgbClr val="333333"/>
                </a:solidFill>
                <a:latin typeface="Tahoma"/>
                <a:ea typeface="Tahoma"/>
                <a:cs typeface="Tahoma"/>
                <a:sym typeface="Tahoma"/>
              </a:rPr>
              <a:t>High end mobile devices compatible with 4G technology required, which is costly</a:t>
            </a:r>
            <a:endParaRPr/>
          </a:p>
          <a:p>
            <a:pPr indent="-228600" lvl="0" marL="228600" rtl="0" algn="just">
              <a:lnSpc>
                <a:spcPct val="90000"/>
              </a:lnSpc>
              <a:spcBef>
                <a:spcPts val="1000"/>
              </a:spcBef>
              <a:spcAft>
                <a:spcPts val="0"/>
              </a:spcAft>
              <a:buClr>
                <a:srgbClr val="333333"/>
              </a:buClr>
              <a:buSzPts val="2800"/>
              <a:buFont typeface="Arial"/>
              <a:buChar char="•"/>
            </a:pPr>
            <a:r>
              <a:rPr b="0" i="0" lang="en-US">
                <a:solidFill>
                  <a:srgbClr val="333333"/>
                </a:solidFill>
                <a:latin typeface="Tahoma"/>
                <a:ea typeface="Tahoma"/>
                <a:cs typeface="Tahoma"/>
                <a:sym typeface="Tahoma"/>
              </a:rPr>
              <a:t>Wide deployment and upgrade is time consuming</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5"/>
          <p:cNvSpPr txBox="1"/>
          <p:nvPr>
            <p:ph idx="1" type="body"/>
          </p:nvPr>
        </p:nvSpPr>
        <p:spPr>
          <a:xfrm>
            <a:off x="0" y="154153"/>
            <a:ext cx="11036300" cy="670384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3200"/>
              <a:buNone/>
            </a:pPr>
            <a:r>
              <a:rPr b="0" i="0" lang="en-US" sz="3200">
                <a:solidFill>
                  <a:srgbClr val="C00000"/>
                </a:solidFill>
                <a:latin typeface="Times New Roman"/>
                <a:ea typeface="Times New Roman"/>
                <a:cs typeface="Times New Roman"/>
                <a:sym typeface="Times New Roman"/>
              </a:rPr>
              <a:t>5G – Fifth generation communication system</a:t>
            </a:r>
            <a:endParaRPr/>
          </a:p>
          <a:p>
            <a:pPr indent="0" lvl="0" marL="0" rtl="0" algn="l">
              <a:lnSpc>
                <a:spcPct val="90000"/>
              </a:lnSpc>
              <a:spcBef>
                <a:spcPts val="1000"/>
              </a:spcBef>
              <a:spcAft>
                <a:spcPts val="0"/>
              </a:spcAft>
              <a:buClr>
                <a:schemeClr val="dk1"/>
              </a:buClr>
              <a:buSzPts val="2800"/>
              <a:buNone/>
            </a:pPr>
            <a:r>
              <a:t/>
            </a:r>
            <a:endParaRPr b="0" i="0">
              <a:solidFill>
                <a:srgbClr val="333333"/>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5G network is using advanced technologies to deliver </a:t>
            </a:r>
            <a:r>
              <a:rPr b="0" i="0" lang="en-US" sz="2400">
                <a:solidFill>
                  <a:srgbClr val="C00000"/>
                </a:solidFill>
                <a:latin typeface="Times New Roman"/>
                <a:ea typeface="Times New Roman"/>
                <a:cs typeface="Times New Roman"/>
                <a:sym typeface="Times New Roman"/>
              </a:rPr>
              <a:t>ultra fast internet and multimedia experience for customers. </a:t>
            </a:r>
            <a:endParaRPr/>
          </a:p>
          <a:p>
            <a:pPr indent="-228600" lvl="0" marL="228600" rtl="0" algn="just">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Existing LTE advanced networks will transform into supercharged 5G networks in future.</a:t>
            </a:r>
            <a:endParaRPr/>
          </a:p>
          <a:p>
            <a:pPr indent="-228600" lvl="0" marL="228600" rtl="0" algn="just">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In earlier deployments, 5G network will function </a:t>
            </a:r>
            <a:r>
              <a:rPr b="0" i="0" lang="en-US" sz="2400">
                <a:solidFill>
                  <a:srgbClr val="C00000"/>
                </a:solidFill>
                <a:latin typeface="Times New Roman"/>
                <a:ea typeface="Times New Roman"/>
                <a:cs typeface="Times New Roman"/>
                <a:sym typeface="Times New Roman"/>
              </a:rPr>
              <a:t>in non-standalone mode and standalone mode.</a:t>
            </a:r>
            <a:endParaRPr/>
          </a:p>
          <a:p>
            <a:pPr indent="-228600" lvl="0" marL="228600" rtl="0" algn="just">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 In non-standalone mode </a:t>
            </a:r>
            <a:r>
              <a:rPr b="0" i="0" lang="en-US" sz="2400">
                <a:solidFill>
                  <a:srgbClr val="C00000"/>
                </a:solidFill>
                <a:latin typeface="Times New Roman"/>
                <a:ea typeface="Times New Roman"/>
                <a:cs typeface="Times New Roman"/>
                <a:sym typeface="Times New Roman"/>
              </a:rPr>
              <a:t>both LTE spectrum and 5G-NR spectrum will be used together.</a:t>
            </a:r>
            <a:endParaRPr/>
          </a:p>
          <a:p>
            <a:pPr indent="-228600" lvl="0" marL="228600" rtl="0" algn="just">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 </a:t>
            </a:r>
            <a:r>
              <a:rPr b="0" i="0" lang="en-US" sz="2400">
                <a:solidFill>
                  <a:srgbClr val="C00000"/>
                </a:solidFill>
                <a:latin typeface="Times New Roman"/>
                <a:ea typeface="Times New Roman"/>
                <a:cs typeface="Times New Roman"/>
                <a:sym typeface="Times New Roman"/>
              </a:rPr>
              <a:t>Control signaling will be connected to LTE core network in non standalone mode</a:t>
            </a:r>
            <a:r>
              <a:rPr b="0" i="0" lang="en-US" sz="2400">
                <a:solidFill>
                  <a:srgbClr val="333333"/>
                </a:solidFill>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In order to achieve higher data rate, </a:t>
            </a:r>
            <a:r>
              <a:rPr lang="en-US" sz="2400">
                <a:solidFill>
                  <a:srgbClr val="C00000"/>
                </a:solidFill>
                <a:latin typeface="Times New Roman"/>
                <a:ea typeface="Times New Roman"/>
                <a:cs typeface="Times New Roman"/>
                <a:sym typeface="Times New Roman"/>
              </a:rPr>
              <a:t>5G technology </a:t>
            </a:r>
            <a:r>
              <a:rPr b="0" i="0" lang="en-US" sz="2400">
                <a:solidFill>
                  <a:srgbClr val="333333"/>
                </a:solidFill>
                <a:latin typeface="Times New Roman"/>
                <a:ea typeface="Times New Roman"/>
                <a:cs typeface="Times New Roman"/>
                <a:sym typeface="Times New Roman"/>
              </a:rPr>
              <a:t>will use </a:t>
            </a:r>
            <a:r>
              <a:rPr b="0" i="0" lang="en-US" sz="2400">
                <a:solidFill>
                  <a:srgbClr val="C00000"/>
                </a:solidFill>
                <a:latin typeface="Times New Roman"/>
                <a:ea typeface="Times New Roman"/>
                <a:cs typeface="Times New Roman"/>
                <a:sym typeface="Times New Roman"/>
              </a:rPr>
              <a:t>millimeter waves </a:t>
            </a:r>
            <a:r>
              <a:rPr b="0" i="0" lang="en-US" sz="2400">
                <a:solidFill>
                  <a:srgbClr val="333333"/>
                </a:solidFill>
                <a:latin typeface="Times New Roman"/>
                <a:ea typeface="Times New Roman"/>
                <a:cs typeface="Times New Roman"/>
                <a:sym typeface="Times New Roman"/>
              </a:rPr>
              <a:t>and </a:t>
            </a:r>
            <a:r>
              <a:rPr b="0" i="0" lang="en-US" sz="2400">
                <a:solidFill>
                  <a:srgbClr val="C00000"/>
                </a:solidFill>
                <a:latin typeface="Times New Roman"/>
                <a:ea typeface="Times New Roman"/>
                <a:cs typeface="Times New Roman"/>
                <a:sym typeface="Times New Roman"/>
              </a:rPr>
              <a:t>unlicensed spectrum for data transmission</a:t>
            </a:r>
            <a:r>
              <a:rPr b="0" i="0" lang="en-US" sz="2400">
                <a:solidFill>
                  <a:srgbClr val="333333"/>
                </a:solidFill>
                <a:latin typeface="Times New Roman"/>
                <a:ea typeface="Times New Roman"/>
                <a:cs typeface="Times New Roman"/>
                <a:sym typeface="Times New Roman"/>
              </a:rPr>
              <a:t>. </a:t>
            </a:r>
            <a:endParaRPr/>
          </a:p>
          <a:p>
            <a:pPr indent="-228600" lvl="0" marL="228600" rtl="0" algn="just">
              <a:lnSpc>
                <a:spcPct val="90000"/>
              </a:lnSpc>
              <a:spcBef>
                <a:spcPts val="1000"/>
              </a:spcBef>
              <a:spcAft>
                <a:spcPts val="0"/>
              </a:spcAft>
              <a:buClr>
                <a:srgbClr val="C00000"/>
              </a:buClr>
              <a:buSzPts val="2400"/>
              <a:buChar char="•"/>
            </a:pPr>
            <a:r>
              <a:rPr b="0" i="0" lang="en-US" sz="2400">
                <a:solidFill>
                  <a:srgbClr val="C00000"/>
                </a:solidFill>
                <a:latin typeface="Times New Roman"/>
                <a:ea typeface="Times New Roman"/>
                <a:cs typeface="Times New Roman"/>
                <a:sym typeface="Times New Roman"/>
              </a:rPr>
              <a:t>Complex modulation technique </a:t>
            </a:r>
            <a:r>
              <a:rPr b="0" i="0" lang="en-US" sz="2400">
                <a:solidFill>
                  <a:srgbClr val="333333"/>
                </a:solidFill>
                <a:latin typeface="Times New Roman"/>
                <a:ea typeface="Times New Roman"/>
                <a:cs typeface="Times New Roman"/>
                <a:sym typeface="Times New Roman"/>
              </a:rPr>
              <a:t>has been developed to support massive data rate for </a:t>
            </a:r>
            <a:r>
              <a:rPr lang="en-US" sz="2400">
                <a:solidFill>
                  <a:srgbClr val="C00000"/>
                </a:solidFill>
                <a:latin typeface="Times New Roman"/>
                <a:ea typeface="Times New Roman"/>
                <a:cs typeface="Times New Roman"/>
                <a:sym typeface="Times New Roman"/>
              </a:rPr>
              <a:t>Internet of Things</a:t>
            </a:r>
            <a:r>
              <a:rPr lang="en-US" sz="2400" u="sng">
                <a:solidFill>
                  <a:srgbClr val="1E73BE"/>
                </a:solidFill>
                <a:latin typeface="Times New Roman"/>
                <a:ea typeface="Times New Roman"/>
                <a:cs typeface="Times New Roman"/>
                <a:sym typeface="Times New Roman"/>
              </a:rPr>
              <a:t>.</a:t>
            </a:r>
            <a:endParaRPr b="0" i="0" sz="2400">
              <a:solidFill>
                <a:srgbClr val="333333"/>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6"/>
          <p:cNvSpPr txBox="1"/>
          <p:nvPr>
            <p:ph idx="1" type="body"/>
          </p:nvPr>
        </p:nvSpPr>
        <p:spPr>
          <a:xfrm>
            <a:off x="165100" y="408213"/>
            <a:ext cx="11315700" cy="634092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3200"/>
              <a:buNone/>
            </a:pPr>
            <a:r>
              <a:rPr b="1" i="0" lang="en-US" sz="3200">
                <a:solidFill>
                  <a:srgbClr val="C00000"/>
                </a:solidFill>
                <a:latin typeface="Times New Roman"/>
                <a:ea typeface="Times New Roman"/>
                <a:cs typeface="Times New Roman"/>
                <a:sym typeface="Times New Roman"/>
              </a:rPr>
              <a:t>Key features of 5G technology</a:t>
            </a:r>
            <a:endParaRPr/>
          </a:p>
          <a:p>
            <a:pPr indent="0" lvl="0" marL="0" rtl="0" algn="l">
              <a:lnSpc>
                <a:spcPct val="90000"/>
              </a:lnSpc>
              <a:spcBef>
                <a:spcPts val="1000"/>
              </a:spcBef>
              <a:spcAft>
                <a:spcPts val="0"/>
              </a:spcAft>
              <a:buClr>
                <a:schemeClr val="dk1"/>
              </a:buClr>
              <a:buSzPts val="3200"/>
              <a:buNone/>
            </a:pPr>
            <a:r>
              <a:t/>
            </a:r>
            <a:endParaRPr b="1" i="0" sz="3200">
              <a:solidFill>
                <a:srgbClr val="C0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Ultra fast mobile internet up to </a:t>
            </a:r>
            <a:r>
              <a:rPr b="0" i="0" lang="en-US">
                <a:solidFill>
                  <a:srgbClr val="C00000"/>
                </a:solidFill>
                <a:latin typeface="Times New Roman"/>
                <a:ea typeface="Times New Roman"/>
                <a:cs typeface="Times New Roman"/>
                <a:sym typeface="Times New Roman"/>
              </a:rPr>
              <a:t>10Gbps</a:t>
            </a:r>
            <a:endParaRPr/>
          </a:p>
          <a:p>
            <a:pPr indent="-228600" lvl="0" marL="228600" rtl="0" algn="l">
              <a:lnSpc>
                <a:spcPct val="90000"/>
              </a:lnSpc>
              <a:spcBef>
                <a:spcPts val="1000"/>
              </a:spcBef>
              <a:spcAft>
                <a:spcPts val="0"/>
              </a:spcAft>
              <a:buClr>
                <a:srgbClr val="C00000"/>
              </a:buClr>
              <a:buSzPts val="2800"/>
              <a:buFont typeface="Arial"/>
              <a:buChar char="•"/>
            </a:pPr>
            <a:r>
              <a:rPr b="0" i="0" lang="en-US">
                <a:solidFill>
                  <a:srgbClr val="C00000"/>
                </a:solidFill>
                <a:latin typeface="Times New Roman"/>
                <a:ea typeface="Times New Roman"/>
                <a:cs typeface="Times New Roman"/>
                <a:sym typeface="Times New Roman"/>
              </a:rPr>
              <a:t>Low latency in milliseconds </a:t>
            </a:r>
            <a:r>
              <a:rPr b="0" i="0" lang="en-US">
                <a:solidFill>
                  <a:srgbClr val="333333"/>
                </a:solidFill>
                <a:latin typeface="Times New Roman"/>
                <a:ea typeface="Times New Roman"/>
                <a:cs typeface="Times New Roman"/>
                <a:sym typeface="Times New Roman"/>
              </a:rPr>
              <a:t>(significant for mission critical applications)</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Total </a:t>
            </a:r>
            <a:r>
              <a:rPr b="0" i="0" lang="en-US">
                <a:solidFill>
                  <a:srgbClr val="C00000"/>
                </a:solidFill>
                <a:latin typeface="Times New Roman"/>
                <a:ea typeface="Times New Roman"/>
                <a:cs typeface="Times New Roman"/>
                <a:sym typeface="Times New Roman"/>
              </a:rPr>
              <a:t>cost deduction </a:t>
            </a:r>
            <a:r>
              <a:rPr b="0" i="0" lang="en-US">
                <a:solidFill>
                  <a:srgbClr val="333333"/>
                </a:solidFill>
                <a:latin typeface="Times New Roman"/>
                <a:ea typeface="Times New Roman"/>
                <a:cs typeface="Times New Roman"/>
                <a:sym typeface="Times New Roman"/>
              </a:rPr>
              <a:t>for data</a:t>
            </a:r>
            <a:endParaRPr/>
          </a:p>
          <a:p>
            <a:pPr indent="-228600" lvl="0" marL="228600" rtl="0" algn="l">
              <a:lnSpc>
                <a:spcPct val="90000"/>
              </a:lnSpc>
              <a:spcBef>
                <a:spcPts val="1000"/>
              </a:spcBef>
              <a:spcAft>
                <a:spcPts val="0"/>
              </a:spcAft>
              <a:buClr>
                <a:srgbClr val="C00000"/>
              </a:buClr>
              <a:buSzPts val="2800"/>
              <a:buFont typeface="Arial"/>
              <a:buChar char="•"/>
            </a:pPr>
            <a:r>
              <a:rPr b="0" i="0" lang="en-US">
                <a:solidFill>
                  <a:srgbClr val="C00000"/>
                </a:solidFill>
                <a:latin typeface="Times New Roman"/>
                <a:ea typeface="Times New Roman"/>
                <a:cs typeface="Times New Roman"/>
                <a:sym typeface="Times New Roman"/>
              </a:rPr>
              <a:t>Higher security and reliable network</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Uses technologies like </a:t>
            </a:r>
            <a:r>
              <a:rPr b="0" i="0" lang="en-US">
                <a:solidFill>
                  <a:srgbClr val="C00000"/>
                </a:solidFill>
                <a:latin typeface="Times New Roman"/>
                <a:ea typeface="Times New Roman"/>
                <a:cs typeface="Times New Roman"/>
                <a:sym typeface="Times New Roman"/>
              </a:rPr>
              <a:t>small cells, beam forming to improve efficiency</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Forward compatibility network offers further enhancements in future</a:t>
            </a:r>
            <a:endParaRPr/>
          </a:p>
          <a:p>
            <a:pPr indent="-228600" lvl="0" marL="228600" rtl="0" algn="l">
              <a:lnSpc>
                <a:spcPct val="90000"/>
              </a:lnSpc>
              <a:spcBef>
                <a:spcPts val="1000"/>
              </a:spcBef>
              <a:spcAft>
                <a:spcPts val="0"/>
              </a:spcAft>
              <a:buClr>
                <a:srgbClr val="C00000"/>
              </a:buClr>
              <a:buSzPts val="2800"/>
              <a:buFont typeface="Arial"/>
              <a:buChar char="•"/>
            </a:pPr>
            <a:r>
              <a:rPr b="0" i="0" lang="en-US">
                <a:solidFill>
                  <a:srgbClr val="C00000"/>
                </a:solidFill>
                <a:latin typeface="Times New Roman"/>
                <a:ea typeface="Times New Roman"/>
                <a:cs typeface="Times New Roman"/>
                <a:sym typeface="Times New Roman"/>
              </a:rPr>
              <a:t>Cloud based infrastructure </a:t>
            </a:r>
            <a:r>
              <a:rPr b="0" i="0" lang="en-US">
                <a:solidFill>
                  <a:srgbClr val="333333"/>
                </a:solidFill>
                <a:latin typeface="Times New Roman"/>
                <a:ea typeface="Times New Roman"/>
                <a:cs typeface="Times New Roman"/>
                <a:sym typeface="Times New Roman"/>
              </a:rPr>
              <a:t>offers power efficiency, easy maintenance and upgrade of hardware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54" name="Google Shape;854;p1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55" name="Google Shape;855;p117"/>
          <p:cNvPicPr preferRelativeResize="0"/>
          <p:nvPr/>
        </p:nvPicPr>
        <p:blipFill rotWithShape="1">
          <a:blip r:embed="rId3">
            <a:alphaModFix/>
          </a:blip>
          <a:srcRect b="0" l="0" r="0" t="0"/>
          <a:stretch/>
        </p:blipFill>
        <p:spPr>
          <a:xfrm>
            <a:off x="203200" y="0"/>
            <a:ext cx="11658599" cy="650268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61" name="Google Shape;861;p1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62" name="Google Shape;862;p118"/>
          <p:cNvPicPr preferRelativeResize="0"/>
          <p:nvPr/>
        </p:nvPicPr>
        <p:blipFill rotWithShape="1">
          <a:blip r:embed="rId3">
            <a:alphaModFix/>
          </a:blip>
          <a:srcRect b="0" l="0" r="0" t="0"/>
          <a:stretch/>
        </p:blipFill>
        <p:spPr>
          <a:xfrm>
            <a:off x="188685" y="1"/>
            <a:ext cx="11829143" cy="67437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Sofia"/>
              <a:buNone/>
            </a:pPr>
            <a:r>
              <a:rPr b="1" i="0" lang="en-US" sz="3600">
                <a:solidFill>
                  <a:srgbClr val="C00000"/>
                </a:solidFill>
                <a:latin typeface="Sofia"/>
                <a:ea typeface="Sofia"/>
                <a:cs typeface="Sofia"/>
                <a:sym typeface="Sofia"/>
              </a:rPr>
              <a:t>What is 5G Wireless Technology and How it Works?</a:t>
            </a:r>
            <a:endParaRPr/>
          </a:p>
        </p:txBody>
      </p:sp>
      <p:sp>
        <p:nvSpPr>
          <p:cNvPr id="868" name="Google Shape;868;p119"/>
          <p:cNvSpPr txBox="1"/>
          <p:nvPr>
            <p:ph idx="1" type="body"/>
          </p:nvPr>
        </p:nvSpPr>
        <p:spPr>
          <a:xfrm>
            <a:off x="838200" y="2924179"/>
            <a:ext cx="9594954" cy="261610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73239"/>
              </a:buClr>
              <a:buSzPts val="2800"/>
              <a:buFont typeface="Times New Roman"/>
              <a:buNone/>
            </a:pPr>
            <a:r>
              <a:rPr b="0" i="0" lang="en-US" u="none" cap="none" strike="noStrike">
                <a:solidFill>
                  <a:srgbClr val="273239"/>
                </a:solidFill>
                <a:latin typeface="Times New Roman"/>
                <a:ea typeface="Times New Roman"/>
                <a:cs typeface="Times New Roman"/>
                <a:sym typeface="Times New Roman"/>
              </a:rPr>
              <a:t>According to Robert J. Topol, Intel’s General Manager for 5G Business and Technology,</a:t>
            </a:r>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0000"/>
              </a:buClr>
              <a:buSzPts val="2800"/>
              <a:buFont typeface="Times New Roman"/>
              <a:buNone/>
            </a:pPr>
            <a:r>
              <a:rPr b="0" i="0" lang="en-US" u="none" cap="none" strike="noStrike">
                <a:solidFill>
                  <a:srgbClr val="FF0000"/>
                </a:solidFill>
                <a:latin typeface="Times New Roman"/>
                <a:ea typeface="Times New Roman"/>
                <a:cs typeface="Times New Roman"/>
                <a:sym typeface="Times New Roman"/>
              </a:rPr>
              <a:t>5G will be the post-smartphone era. But phones are the first place to launch because they’re such an anchor in our lives from a connectivity standpoint.</a:t>
            </a:r>
            <a:endParaRPr b="0" i="0" sz="4000" u="none" cap="none" strike="noStrike">
              <a:solidFill>
                <a:srgbClr val="FF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type="title"/>
          </p:nvPr>
        </p:nvSpPr>
        <p:spPr>
          <a:xfrm>
            <a:off x="268572" y="68522"/>
            <a:ext cx="10944069"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Sofia"/>
              <a:buNone/>
            </a:pPr>
            <a:r>
              <a:rPr b="1" i="0" lang="en-US" sz="3200">
                <a:solidFill>
                  <a:srgbClr val="FF0000"/>
                </a:solidFill>
                <a:latin typeface="Sofia"/>
                <a:ea typeface="Sofia"/>
                <a:cs typeface="Sofia"/>
                <a:sym typeface="Sofia"/>
              </a:rPr>
              <a:t>Advantages and disadvantages of Wireless Communication</a:t>
            </a:r>
            <a:br>
              <a:rPr b="1" i="0" lang="en-US" sz="3200">
                <a:solidFill>
                  <a:srgbClr val="FF0000"/>
                </a:solidFill>
                <a:latin typeface="Sofia"/>
                <a:ea typeface="Sofia"/>
                <a:cs typeface="Sofia"/>
                <a:sym typeface="Sofia"/>
              </a:rPr>
            </a:br>
            <a:endParaRPr sz="3200">
              <a:solidFill>
                <a:srgbClr val="FF0000"/>
              </a:solidFill>
            </a:endParaRPr>
          </a:p>
        </p:txBody>
      </p:sp>
      <p:sp>
        <p:nvSpPr>
          <p:cNvPr id="161" name="Google Shape;16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2" name="Google Shape;162;p12"/>
          <p:cNvPicPr preferRelativeResize="0"/>
          <p:nvPr/>
        </p:nvPicPr>
        <p:blipFill rotWithShape="1">
          <a:blip r:embed="rId3">
            <a:alphaModFix/>
          </a:blip>
          <a:srcRect b="0" l="0" r="0" t="0"/>
          <a:stretch/>
        </p:blipFill>
        <p:spPr>
          <a:xfrm>
            <a:off x="268572" y="1049069"/>
            <a:ext cx="10751373" cy="582367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20"/>
          <p:cNvSpPr txBox="1"/>
          <p:nvPr>
            <p:ph type="title"/>
          </p:nvPr>
        </p:nvSpPr>
        <p:spPr>
          <a:xfrm>
            <a:off x="635000" y="132896"/>
            <a:ext cx="10515600" cy="93901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Arial"/>
              <a:buNone/>
            </a:pPr>
            <a:r>
              <a:rPr b="1" i="0" lang="en-US" sz="3600">
                <a:solidFill>
                  <a:srgbClr val="C00000"/>
                </a:solidFill>
                <a:latin typeface="Arial"/>
                <a:ea typeface="Arial"/>
                <a:cs typeface="Arial"/>
                <a:sym typeface="Arial"/>
              </a:rPr>
              <a:t>Introduction to 5G Wireless Technology</a:t>
            </a:r>
            <a:endParaRPr sz="3600">
              <a:solidFill>
                <a:srgbClr val="C00000"/>
              </a:solidFill>
            </a:endParaRPr>
          </a:p>
        </p:txBody>
      </p:sp>
      <p:sp>
        <p:nvSpPr>
          <p:cNvPr id="874" name="Google Shape;874;p120"/>
          <p:cNvSpPr txBox="1"/>
          <p:nvPr>
            <p:ph idx="1" type="body"/>
          </p:nvPr>
        </p:nvSpPr>
        <p:spPr>
          <a:xfrm>
            <a:off x="355243" y="1216024"/>
            <a:ext cx="11452486" cy="5054147"/>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5G Wireless Technology is the 5th generation of mobile networks and an evolution from the current 4G LTE networks. </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It is specially designed to fulfill the </a:t>
            </a:r>
            <a:r>
              <a:rPr b="0" i="0" lang="en-US">
                <a:solidFill>
                  <a:srgbClr val="C00000"/>
                </a:solidFill>
                <a:latin typeface="Times New Roman"/>
                <a:ea typeface="Times New Roman"/>
                <a:cs typeface="Times New Roman"/>
                <a:sym typeface="Times New Roman"/>
              </a:rPr>
              <a:t>demands of current technological trends</a:t>
            </a:r>
            <a:r>
              <a:rPr b="0" i="0" lang="en-US">
                <a:solidFill>
                  <a:srgbClr val="273239"/>
                </a:solidFill>
                <a:latin typeface="Times New Roman"/>
                <a:ea typeface="Times New Roman"/>
                <a:cs typeface="Times New Roman"/>
                <a:sym typeface="Times New Roman"/>
              </a:rPr>
              <a:t>, which includes </a:t>
            </a:r>
            <a:endParaRPr/>
          </a:p>
          <a:p>
            <a:pPr indent="0" lvl="0" marL="0" rtl="0" algn="l">
              <a:lnSpc>
                <a:spcPct val="90000"/>
              </a:lnSpc>
              <a:spcBef>
                <a:spcPts val="1000"/>
              </a:spcBef>
              <a:spcAft>
                <a:spcPts val="0"/>
              </a:spcAft>
              <a:buClr>
                <a:srgbClr val="273239"/>
              </a:buClr>
              <a:buSzPts val="2800"/>
              <a:buNone/>
            </a:pPr>
            <a:r>
              <a:rPr b="0" i="0" lang="en-US">
                <a:solidFill>
                  <a:srgbClr val="273239"/>
                </a:solidFill>
                <a:latin typeface="Times New Roman"/>
                <a:ea typeface="Times New Roman"/>
                <a:cs typeface="Times New Roman"/>
                <a:sym typeface="Times New Roman"/>
              </a:rPr>
              <a:t>a </a:t>
            </a:r>
            <a:r>
              <a:rPr b="0" i="0" lang="en-US">
                <a:solidFill>
                  <a:srgbClr val="FF0000"/>
                </a:solidFill>
                <a:latin typeface="Times New Roman"/>
                <a:ea typeface="Times New Roman"/>
                <a:cs typeface="Times New Roman"/>
                <a:sym typeface="Times New Roman"/>
              </a:rPr>
              <a:t>large growth in data </a:t>
            </a:r>
            <a:r>
              <a:rPr b="0" i="0" lang="en-US">
                <a:solidFill>
                  <a:srgbClr val="273239"/>
                </a:solidFill>
                <a:latin typeface="Times New Roman"/>
                <a:ea typeface="Times New Roman"/>
                <a:cs typeface="Times New Roman"/>
                <a:sym typeface="Times New Roman"/>
              </a:rPr>
              <a:t>and </a:t>
            </a:r>
            <a:endParaRPr/>
          </a:p>
          <a:p>
            <a:pPr indent="0" lvl="0" marL="0" rtl="0" algn="l">
              <a:lnSpc>
                <a:spcPct val="90000"/>
              </a:lnSpc>
              <a:spcBef>
                <a:spcPts val="1000"/>
              </a:spcBef>
              <a:spcAft>
                <a:spcPts val="0"/>
              </a:spcAft>
              <a:buClr>
                <a:srgbClr val="273239"/>
              </a:buClr>
              <a:buSzPts val="2800"/>
              <a:buNone/>
            </a:pPr>
            <a:r>
              <a:rPr b="0" i="0" lang="en-US">
                <a:solidFill>
                  <a:srgbClr val="273239"/>
                </a:solidFill>
                <a:latin typeface="Times New Roman"/>
                <a:ea typeface="Times New Roman"/>
                <a:cs typeface="Times New Roman"/>
                <a:sym typeface="Times New Roman"/>
              </a:rPr>
              <a:t>almost </a:t>
            </a:r>
            <a:r>
              <a:rPr b="0" i="0" lang="en-US">
                <a:solidFill>
                  <a:srgbClr val="FF0000"/>
                </a:solidFill>
                <a:latin typeface="Times New Roman"/>
                <a:ea typeface="Times New Roman"/>
                <a:cs typeface="Times New Roman"/>
                <a:sym typeface="Times New Roman"/>
              </a:rPr>
              <a:t>global connectivity </a:t>
            </a:r>
            <a:r>
              <a:rPr b="0" i="0" lang="en-US">
                <a:solidFill>
                  <a:srgbClr val="273239"/>
                </a:solidFill>
                <a:latin typeface="Times New Roman"/>
                <a:ea typeface="Times New Roman"/>
                <a:cs typeface="Times New Roman"/>
                <a:sym typeface="Times New Roman"/>
              </a:rPr>
              <a:t>along </a:t>
            </a:r>
            <a:endParaRPr/>
          </a:p>
          <a:p>
            <a:pPr indent="0" lvl="0" marL="0" rtl="0" algn="l">
              <a:lnSpc>
                <a:spcPct val="90000"/>
              </a:lnSpc>
              <a:spcBef>
                <a:spcPts val="1000"/>
              </a:spcBef>
              <a:spcAft>
                <a:spcPts val="0"/>
              </a:spcAft>
              <a:buClr>
                <a:srgbClr val="273239"/>
              </a:buClr>
              <a:buSzPts val="2800"/>
              <a:buNone/>
            </a:pPr>
            <a:r>
              <a:rPr b="0" i="0" lang="en-US">
                <a:solidFill>
                  <a:srgbClr val="273239"/>
                </a:solidFill>
                <a:latin typeface="Times New Roman"/>
                <a:ea typeface="Times New Roman"/>
                <a:cs typeface="Times New Roman"/>
                <a:sym typeface="Times New Roman"/>
              </a:rPr>
              <a:t>with the </a:t>
            </a:r>
            <a:r>
              <a:rPr b="0" i="0" lang="en-US">
                <a:solidFill>
                  <a:srgbClr val="FF0000"/>
                </a:solidFill>
                <a:latin typeface="Times New Roman"/>
                <a:ea typeface="Times New Roman"/>
                <a:cs typeface="Times New Roman"/>
                <a:sym typeface="Times New Roman"/>
              </a:rPr>
              <a:t>increasing interest in the Internet of Things</a:t>
            </a:r>
            <a:r>
              <a:rPr b="0" i="0" lang="en-US">
                <a:solidFill>
                  <a:srgbClr val="273239"/>
                </a:solidFill>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 In its initial stages, 5G Technology will work in conjugation with the existing 4G Technology and then move on as a fully independent entity in subsequent releases.</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Now let’s try to answer some of the major questions associated with 5G Wireless Technology so that we can understand it better.</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21"/>
          <p:cNvSpPr txBox="1"/>
          <p:nvPr>
            <p:ph type="title"/>
          </p:nvPr>
        </p:nvSpPr>
        <p:spPr>
          <a:xfrm>
            <a:off x="838200" y="365125"/>
            <a:ext cx="10515600" cy="69917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Arial"/>
              <a:buNone/>
            </a:pPr>
            <a:r>
              <a:rPr b="1" i="0" lang="en-US" sz="3600">
                <a:solidFill>
                  <a:srgbClr val="C00000"/>
                </a:solidFill>
                <a:latin typeface="Arial"/>
                <a:ea typeface="Arial"/>
                <a:cs typeface="Arial"/>
                <a:sym typeface="Arial"/>
              </a:rPr>
              <a:t>What is 5G Wireless Technology?</a:t>
            </a:r>
            <a:endParaRPr sz="3600">
              <a:solidFill>
                <a:srgbClr val="C00000"/>
              </a:solidFill>
            </a:endParaRPr>
          </a:p>
        </p:txBody>
      </p:sp>
      <p:sp>
        <p:nvSpPr>
          <p:cNvPr id="880" name="Google Shape;880;p121"/>
          <p:cNvSpPr txBox="1"/>
          <p:nvPr>
            <p:ph idx="1" type="body"/>
          </p:nvPr>
        </p:nvSpPr>
        <p:spPr>
          <a:xfrm>
            <a:off x="504044" y="1406220"/>
            <a:ext cx="11183911" cy="517374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FF0000"/>
              </a:buClr>
              <a:buSzPts val="2800"/>
              <a:buChar char="•"/>
            </a:pPr>
            <a:r>
              <a:rPr b="0" i="0" lang="en-US">
                <a:solidFill>
                  <a:srgbClr val="FF0000"/>
                </a:solidFill>
                <a:latin typeface="Times New Roman"/>
                <a:ea typeface="Times New Roman"/>
                <a:cs typeface="Times New Roman"/>
                <a:sym typeface="Times New Roman"/>
              </a:rPr>
              <a:t>5G Wireless Technology is now the latest cellular technology that will greatly increase the speed of wireless networks among other things(And who doesn’t want that?!!). </a:t>
            </a:r>
            <a:endParaRPr/>
          </a:p>
          <a:p>
            <a:pPr indent="-50800" lvl="0" marL="228600" rtl="0" algn="just">
              <a:lnSpc>
                <a:spcPct val="90000"/>
              </a:lnSpc>
              <a:spcBef>
                <a:spcPts val="1000"/>
              </a:spcBef>
              <a:spcAft>
                <a:spcPts val="0"/>
              </a:spcAft>
              <a:buClr>
                <a:schemeClr val="dk1"/>
              </a:buClr>
              <a:buSzPts val="2800"/>
              <a:buNone/>
            </a:pPr>
            <a:r>
              <a:t/>
            </a:r>
            <a:endParaRPr b="0" i="0">
              <a:solidFill>
                <a:srgbClr val="FF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So the data speed for wireless broadband connections using 5G would be at a maximum of around </a:t>
            </a:r>
            <a:r>
              <a:rPr b="1" i="0" lang="en-US">
                <a:solidFill>
                  <a:srgbClr val="FF0000"/>
                </a:solidFill>
                <a:latin typeface="Times New Roman"/>
                <a:ea typeface="Times New Roman"/>
                <a:cs typeface="Times New Roman"/>
                <a:sym typeface="Times New Roman"/>
              </a:rPr>
              <a:t>20 Gbps</a:t>
            </a:r>
            <a:r>
              <a:rPr b="0" i="0" lang="en-US">
                <a:solidFill>
                  <a:srgbClr val="273239"/>
                </a:solidFill>
                <a:latin typeface="Times New Roman"/>
                <a:ea typeface="Times New Roman"/>
                <a:cs typeface="Times New Roman"/>
                <a:sym typeface="Times New Roman"/>
              </a:rPr>
              <a:t>. </a:t>
            </a:r>
            <a:endParaRPr/>
          </a:p>
          <a:p>
            <a:pPr indent="-50800" lvl="0" marL="228600" rtl="0" algn="just">
              <a:lnSpc>
                <a:spcPct val="90000"/>
              </a:lnSpc>
              <a:spcBef>
                <a:spcPts val="1000"/>
              </a:spcBef>
              <a:spcAft>
                <a:spcPts val="0"/>
              </a:spcAft>
              <a:buClr>
                <a:schemeClr val="dk1"/>
              </a:buClr>
              <a:buSzPts val="2800"/>
              <a:buNone/>
            </a:pPr>
            <a:r>
              <a:t/>
            </a:r>
            <a:endParaRPr b="0" i="0">
              <a:solidFill>
                <a:srgbClr val="273239"/>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Contrasting that with the peak speed of 4G which is </a:t>
            </a:r>
            <a:r>
              <a:rPr b="1" i="0" lang="en-US">
                <a:solidFill>
                  <a:srgbClr val="273239"/>
                </a:solidFill>
                <a:latin typeface="Times New Roman"/>
                <a:ea typeface="Times New Roman"/>
                <a:cs typeface="Times New Roman"/>
                <a:sym typeface="Times New Roman"/>
              </a:rPr>
              <a:t>60 Mbps</a:t>
            </a:r>
            <a:r>
              <a:rPr b="0" i="0" lang="en-US">
                <a:solidFill>
                  <a:srgbClr val="273239"/>
                </a:solidFill>
                <a:latin typeface="Times New Roman"/>
                <a:ea typeface="Times New Roman"/>
                <a:cs typeface="Times New Roman"/>
                <a:sym typeface="Times New Roman"/>
              </a:rPr>
              <a:t>, that’s a lot! Moreover, </a:t>
            </a:r>
            <a:endParaRPr/>
          </a:p>
          <a:p>
            <a:pPr indent="-228600" lvl="0" marL="228600" rtl="0" algn="just">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5G will also provide </a:t>
            </a:r>
            <a:r>
              <a:rPr b="0" i="0" lang="en-US">
                <a:solidFill>
                  <a:srgbClr val="FF0000"/>
                </a:solidFill>
                <a:latin typeface="Times New Roman"/>
                <a:ea typeface="Times New Roman"/>
                <a:cs typeface="Times New Roman"/>
                <a:sym typeface="Times New Roman"/>
              </a:rPr>
              <a:t>more bandwidth </a:t>
            </a:r>
            <a:r>
              <a:rPr b="0" i="0" lang="en-US">
                <a:solidFill>
                  <a:srgbClr val="273239"/>
                </a:solidFill>
                <a:latin typeface="Times New Roman"/>
                <a:ea typeface="Times New Roman"/>
                <a:cs typeface="Times New Roman"/>
                <a:sym typeface="Times New Roman"/>
              </a:rPr>
              <a:t>and </a:t>
            </a:r>
            <a:r>
              <a:rPr b="0" i="0" lang="en-US">
                <a:solidFill>
                  <a:srgbClr val="FF0000"/>
                </a:solidFill>
                <a:latin typeface="Times New Roman"/>
                <a:ea typeface="Times New Roman"/>
                <a:cs typeface="Times New Roman"/>
                <a:sym typeface="Times New Roman"/>
              </a:rPr>
              <a:t>advanced antenna technology </a:t>
            </a:r>
            <a:r>
              <a:rPr b="0" i="0" lang="en-US">
                <a:solidFill>
                  <a:srgbClr val="273239"/>
                </a:solidFill>
                <a:latin typeface="Times New Roman"/>
                <a:ea typeface="Times New Roman"/>
                <a:cs typeface="Times New Roman"/>
                <a:sym typeface="Times New Roman"/>
              </a:rPr>
              <a:t>which will result in much more data transmitted over wireless systems.</a:t>
            </a:r>
            <a:endParaRPr>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22"/>
          <p:cNvSpPr txBox="1"/>
          <p:nvPr>
            <p:ph idx="1" type="body"/>
          </p:nvPr>
        </p:nvSpPr>
        <p:spPr>
          <a:xfrm>
            <a:off x="163642" y="389066"/>
            <a:ext cx="11213891" cy="64689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It will also provide various </a:t>
            </a:r>
            <a:r>
              <a:rPr b="0" i="0" lang="en-US">
                <a:solidFill>
                  <a:srgbClr val="FF0000"/>
                </a:solidFill>
                <a:latin typeface="Times New Roman"/>
                <a:ea typeface="Times New Roman"/>
                <a:cs typeface="Times New Roman"/>
                <a:sym typeface="Times New Roman"/>
              </a:rPr>
              <a:t>network management features </a:t>
            </a:r>
            <a:r>
              <a:rPr b="0" i="0" lang="en-US">
                <a:solidFill>
                  <a:srgbClr val="273239"/>
                </a:solidFill>
                <a:latin typeface="Times New Roman"/>
                <a:ea typeface="Times New Roman"/>
                <a:cs typeface="Times New Roman"/>
                <a:sym typeface="Times New Roman"/>
              </a:rPr>
              <a:t>such as </a:t>
            </a:r>
            <a:r>
              <a:rPr b="1" i="0" lang="en-US">
                <a:solidFill>
                  <a:srgbClr val="FF0000"/>
                </a:solidFill>
                <a:latin typeface="Times New Roman"/>
                <a:ea typeface="Times New Roman"/>
                <a:cs typeface="Times New Roman"/>
                <a:sym typeface="Times New Roman"/>
              </a:rPr>
              <a:t>Network Slicing</a:t>
            </a:r>
            <a:r>
              <a:rPr b="0" i="0" lang="en-US">
                <a:solidFill>
                  <a:srgbClr val="FF0000"/>
                </a:solidFill>
                <a:latin typeface="Times New Roman"/>
                <a:ea typeface="Times New Roman"/>
                <a:cs typeface="Times New Roman"/>
                <a:sym typeface="Times New Roman"/>
              </a:rPr>
              <a:t> </a:t>
            </a:r>
            <a:r>
              <a:rPr b="0" i="0" lang="en-US">
                <a:solidFill>
                  <a:srgbClr val="273239"/>
                </a:solidFill>
                <a:latin typeface="Times New Roman"/>
                <a:ea typeface="Times New Roman"/>
                <a:cs typeface="Times New Roman"/>
                <a:sym typeface="Times New Roman"/>
              </a:rPr>
              <a:t>using which mobile operators will be able to create </a:t>
            </a:r>
            <a:r>
              <a:rPr b="0" i="0" lang="en-US">
                <a:solidFill>
                  <a:srgbClr val="FF0000"/>
                </a:solidFill>
                <a:latin typeface="Times New Roman"/>
                <a:ea typeface="Times New Roman"/>
                <a:cs typeface="Times New Roman"/>
                <a:sym typeface="Times New Roman"/>
              </a:rPr>
              <a:t>multiple virtual networks using a single physical 5G network. </a:t>
            </a:r>
            <a:endParaRPr/>
          </a:p>
          <a:p>
            <a:pPr indent="-50800" lvl="0" marL="228600" rtl="0" algn="l">
              <a:lnSpc>
                <a:spcPct val="90000"/>
              </a:lnSpc>
              <a:spcBef>
                <a:spcPts val="1000"/>
              </a:spcBef>
              <a:spcAft>
                <a:spcPts val="0"/>
              </a:spcAft>
              <a:buClr>
                <a:schemeClr val="dk1"/>
              </a:buClr>
              <a:buSzPts val="2800"/>
              <a:buNone/>
            </a:pPr>
            <a:r>
              <a:t/>
            </a:r>
            <a:endParaRPr b="0" i="0">
              <a:solidFill>
                <a:srgbClr val="273239"/>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So in this futuristic scenario, if you are inside a self-driving car, then a </a:t>
            </a:r>
            <a:r>
              <a:rPr b="0" i="0" lang="en-US">
                <a:solidFill>
                  <a:srgbClr val="C00000"/>
                </a:solidFill>
                <a:latin typeface="Times New Roman"/>
                <a:ea typeface="Times New Roman"/>
                <a:cs typeface="Times New Roman"/>
                <a:sym typeface="Times New Roman"/>
              </a:rPr>
              <a:t>virtual network with an extremely fast, low-latency connections </a:t>
            </a:r>
            <a:r>
              <a:rPr b="0" i="0" lang="en-US">
                <a:solidFill>
                  <a:srgbClr val="273239"/>
                </a:solidFill>
                <a:latin typeface="Times New Roman"/>
                <a:ea typeface="Times New Roman"/>
                <a:cs typeface="Times New Roman"/>
                <a:sym typeface="Times New Roman"/>
              </a:rPr>
              <a:t>would be required because obviously the car needs to navigate in real-time. </a:t>
            </a:r>
            <a:endParaRPr/>
          </a:p>
          <a:p>
            <a:pPr indent="-50800" lvl="0" marL="228600" rtl="0" algn="l">
              <a:lnSpc>
                <a:spcPct val="90000"/>
              </a:lnSpc>
              <a:spcBef>
                <a:spcPts val="1000"/>
              </a:spcBef>
              <a:spcAft>
                <a:spcPts val="0"/>
              </a:spcAft>
              <a:buClr>
                <a:schemeClr val="dk1"/>
              </a:buClr>
              <a:buSzPts val="2800"/>
              <a:buNone/>
            </a:pPr>
            <a:r>
              <a:t/>
            </a:r>
            <a:endParaRPr>
              <a:solidFill>
                <a:srgbClr val="273239"/>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On the other hand, if you are using any smart appliance in your home, then a virtual network with </a:t>
            </a:r>
            <a:r>
              <a:rPr b="0" i="0" lang="en-US">
                <a:solidFill>
                  <a:srgbClr val="C00000"/>
                </a:solidFill>
                <a:latin typeface="Times New Roman"/>
                <a:ea typeface="Times New Roman"/>
                <a:cs typeface="Times New Roman"/>
                <a:sym typeface="Times New Roman"/>
              </a:rPr>
              <a:t>lower power and a slower connection </a:t>
            </a:r>
            <a:r>
              <a:rPr b="0" i="0" lang="en-US">
                <a:solidFill>
                  <a:srgbClr val="273239"/>
                </a:solidFill>
                <a:latin typeface="Times New Roman"/>
                <a:ea typeface="Times New Roman"/>
                <a:cs typeface="Times New Roman"/>
                <a:sym typeface="Times New Roman"/>
              </a:rPr>
              <a:t>would be fine because it’s not a life or death situation</a:t>
            </a:r>
            <a:r>
              <a:rPr b="0" i="0" lang="en-US">
                <a:solidFill>
                  <a:srgbClr val="273239"/>
                </a:solidFill>
                <a:latin typeface="Arial"/>
                <a:ea typeface="Arial"/>
                <a:cs typeface="Arial"/>
                <a:sym typeface="Arial"/>
              </a:rPr>
              <a: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3"/>
          <p:cNvSpPr txBox="1"/>
          <p:nvPr>
            <p:ph type="title"/>
          </p:nvPr>
        </p:nvSpPr>
        <p:spPr>
          <a:xfrm>
            <a:off x="838200" y="365126"/>
            <a:ext cx="10515600" cy="66919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Arial"/>
              <a:buNone/>
            </a:pPr>
            <a:r>
              <a:rPr b="1" i="0" lang="en-US">
                <a:solidFill>
                  <a:srgbClr val="C00000"/>
                </a:solidFill>
                <a:latin typeface="Arial"/>
                <a:ea typeface="Arial"/>
                <a:cs typeface="Arial"/>
                <a:sym typeface="Arial"/>
              </a:rPr>
              <a:t>How does 5G Wireless Technology Work?</a:t>
            </a:r>
            <a:br>
              <a:rPr b="1" i="0" lang="en-US">
                <a:solidFill>
                  <a:srgbClr val="C00000"/>
                </a:solidFill>
                <a:latin typeface="Arial"/>
                <a:ea typeface="Arial"/>
                <a:cs typeface="Arial"/>
                <a:sym typeface="Arial"/>
              </a:rPr>
            </a:br>
            <a:endParaRPr>
              <a:solidFill>
                <a:srgbClr val="C00000"/>
              </a:solidFill>
            </a:endParaRPr>
          </a:p>
        </p:txBody>
      </p:sp>
      <p:sp>
        <p:nvSpPr>
          <p:cNvPr id="891" name="Google Shape;891;p123"/>
          <p:cNvSpPr txBox="1"/>
          <p:nvPr>
            <p:ph idx="1" type="body"/>
          </p:nvPr>
        </p:nvSpPr>
        <p:spPr>
          <a:xfrm>
            <a:off x="704539" y="1034322"/>
            <a:ext cx="10897848" cy="545855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800"/>
              <a:buChar char="•"/>
            </a:pPr>
            <a:r>
              <a:rPr b="0" i="0" lang="en-US">
                <a:solidFill>
                  <a:srgbClr val="273239"/>
                </a:solidFill>
                <a:latin typeface="Arial"/>
                <a:ea typeface="Arial"/>
                <a:cs typeface="Arial"/>
                <a:sym typeface="Arial"/>
              </a:rPr>
              <a:t>There are basically 2 main components in the 5G Wireless Technology systems i.e. </a:t>
            </a:r>
            <a:endParaRPr/>
          </a:p>
          <a:p>
            <a:pPr indent="0" lvl="0" marL="0" rtl="0" algn="l">
              <a:lnSpc>
                <a:spcPct val="90000"/>
              </a:lnSpc>
              <a:spcBef>
                <a:spcPts val="1000"/>
              </a:spcBef>
              <a:spcAft>
                <a:spcPts val="0"/>
              </a:spcAft>
              <a:buClr>
                <a:srgbClr val="FF0000"/>
              </a:buClr>
              <a:buSzPts val="2800"/>
              <a:buNone/>
            </a:pPr>
            <a:r>
              <a:rPr b="0" i="0" lang="en-US">
                <a:solidFill>
                  <a:srgbClr val="FF0000"/>
                </a:solidFill>
                <a:latin typeface="Arial"/>
                <a:ea typeface="Arial"/>
                <a:cs typeface="Arial"/>
                <a:sym typeface="Arial"/>
              </a:rPr>
              <a:t>The Radio Access Network and the Core Network</a:t>
            </a:r>
            <a:endParaRPr>
              <a:solidFill>
                <a:srgbClr val="FF0000"/>
              </a:solidFill>
            </a:endParaRPr>
          </a:p>
        </p:txBody>
      </p:sp>
      <p:pic>
        <p:nvPicPr>
          <p:cNvPr id="892" name="Google Shape;892;p123"/>
          <p:cNvPicPr preferRelativeResize="0"/>
          <p:nvPr/>
        </p:nvPicPr>
        <p:blipFill rotWithShape="1">
          <a:blip r:embed="rId3">
            <a:alphaModFix/>
          </a:blip>
          <a:srcRect b="0" l="0" r="0" t="0"/>
          <a:stretch/>
        </p:blipFill>
        <p:spPr>
          <a:xfrm>
            <a:off x="704539" y="2415711"/>
            <a:ext cx="10897848" cy="421743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4"/>
          <p:cNvSpPr txBox="1"/>
          <p:nvPr>
            <p:ph idx="1" type="body"/>
          </p:nvPr>
        </p:nvSpPr>
        <p:spPr>
          <a:xfrm>
            <a:off x="343524" y="251658"/>
            <a:ext cx="11708567" cy="6606342"/>
          </a:xfrm>
          <a:prstGeom prst="rect">
            <a:avLst/>
          </a:prstGeom>
          <a:noFill/>
          <a:ln>
            <a:noFill/>
          </a:ln>
        </p:spPr>
        <p:txBody>
          <a:bodyPr anchorCtr="0" anchor="t" bIns="45700" lIns="91425" spcFirstLastPara="1" rIns="91425" wrap="square" tIns="45700">
            <a:normAutofit fontScale="92500"/>
          </a:bodyPr>
          <a:lstStyle/>
          <a:p>
            <a:pPr indent="-514350" lvl="0" marL="514350" rtl="0" algn="l">
              <a:lnSpc>
                <a:spcPct val="90000"/>
              </a:lnSpc>
              <a:spcBef>
                <a:spcPts val="0"/>
              </a:spcBef>
              <a:spcAft>
                <a:spcPts val="0"/>
              </a:spcAft>
              <a:buClr>
                <a:srgbClr val="C00000"/>
              </a:buClr>
              <a:buSzPct val="100000"/>
              <a:buAutoNum type="arabicPeriod"/>
            </a:pPr>
            <a:r>
              <a:rPr b="1" i="0" lang="en-US">
                <a:solidFill>
                  <a:srgbClr val="C00000"/>
                </a:solidFill>
                <a:latin typeface="Times New Roman"/>
                <a:ea typeface="Times New Roman"/>
                <a:cs typeface="Times New Roman"/>
                <a:sym typeface="Times New Roman"/>
              </a:rPr>
              <a:t>Radio Access Network:</a:t>
            </a:r>
            <a:r>
              <a:rPr b="0" i="0" lang="en-US">
                <a:solidFill>
                  <a:srgbClr val="C00000"/>
                </a:solidFill>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rgbClr val="273239"/>
              </a:buClr>
              <a:buSzPct val="100000"/>
              <a:buNone/>
            </a:pPr>
            <a:r>
              <a:rPr b="0" i="0" lang="en-US">
                <a:solidFill>
                  <a:srgbClr val="273239"/>
                </a:solidFill>
                <a:latin typeface="Times New Roman"/>
                <a:ea typeface="Times New Roman"/>
                <a:cs typeface="Times New Roman"/>
                <a:sym typeface="Times New Roman"/>
              </a:rPr>
              <a:t>Includes </a:t>
            </a:r>
            <a:endParaRPr/>
          </a:p>
          <a:p>
            <a:pPr indent="0" lvl="0" marL="0" rtl="0" algn="l">
              <a:lnSpc>
                <a:spcPct val="90000"/>
              </a:lnSpc>
              <a:spcBef>
                <a:spcPts val="1000"/>
              </a:spcBef>
              <a:spcAft>
                <a:spcPts val="0"/>
              </a:spcAft>
              <a:buClr>
                <a:srgbClr val="FF0000"/>
              </a:buClr>
              <a:buSzPct val="100000"/>
              <a:buNone/>
            </a:pPr>
            <a:r>
              <a:rPr b="0" i="0" lang="en-US">
                <a:solidFill>
                  <a:srgbClr val="FF0000"/>
                </a:solidFill>
                <a:latin typeface="Times New Roman"/>
                <a:ea typeface="Times New Roman"/>
                <a:cs typeface="Times New Roman"/>
                <a:sym typeface="Times New Roman"/>
              </a:rPr>
              <a:t>5G </a:t>
            </a:r>
            <a:r>
              <a:rPr b="1" i="0" lang="en-US">
                <a:solidFill>
                  <a:srgbClr val="FF0000"/>
                </a:solidFill>
                <a:latin typeface="Times New Roman"/>
                <a:ea typeface="Times New Roman"/>
                <a:cs typeface="Times New Roman"/>
                <a:sym typeface="Times New Roman"/>
              </a:rPr>
              <a:t>Small Cells</a:t>
            </a:r>
            <a:r>
              <a:rPr b="0" i="0" lang="en-US">
                <a:solidFill>
                  <a:srgbClr val="FF0000"/>
                </a:solidFill>
                <a:latin typeface="Times New Roman"/>
                <a:ea typeface="Times New Roman"/>
                <a:cs typeface="Times New Roman"/>
                <a:sym typeface="Times New Roman"/>
              </a:rPr>
              <a:t> and </a:t>
            </a:r>
            <a:endParaRPr/>
          </a:p>
          <a:p>
            <a:pPr indent="0" lvl="0" marL="0" rtl="0" algn="l">
              <a:lnSpc>
                <a:spcPct val="90000"/>
              </a:lnSpc>
              <a:spcBef>
                <a:spcPts val="1000"/>
              </a:spcBef>
              <a:spcAft>
                <a:spcPts val="0"/>
              </a:spcAft>
              <a:buClr>
                <a:srgbClr val="FF0000"/>
              </a:buClr>
              <a:buSzPct val="100000"/>
              <a:buNone/>
            </a:pPr>
            <a:r>
              <a:rPr b="1" i="0" lang="en-US">
                <a:solidFill>
                  <a:srgbClr val="FF0000"/>
                </a:solidFill>
                <a:latin typeface="Times New Roman"/>
                <a:ea typeface="Times New Roman"/>
                <a:cs typeface="Times New Roman"/>
                <a:sym typeface="Times New Roman"/>
              </a:rPr>
              <a:t>Macro Cells</a:t>
            </a:r>
            <a:r>
              <a:rPr b="0" i="0" lang="en-US">
                <a:solidFill>
                  <a:srgbClr val="FF0000"/>
                </a:solidFill>
                <a:latin typeface="Times New Roman"/>
                <a:ea typeface="Times New Roman"/>
                <a:cs typeface="Times New Roman"/>
                <a:sym typeface="Times New Roman"/>
              </a:rPr>
              <a:t> </a:t>
            </a:r>
            <a:r>
              <a:rPr b="0" i="0" lang="en-US">
                <a:solidFill>
                  <a:srgbClr val="273239"/>
                </a:solidFill>
                <a:latin typeface="Times New Roman"/>
                <a:ea typeface="Times New Roman"/>
                <a:cs typeface="Times New Roman"/>
                <a:sym typeface="Times New Roman"/>
              </a:rPr>
              <a:t>that form the crux of 5G Wireless Technology </a:t>
            </a:r>
            <a:endParaRPr b="0" i="0">
              <a:solidFill>
                <a:srgbClr val="FF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ct val="100000"/>
              <a:buNone/>
            </a:pPr>
            <a:r>
              <a:rPr lang="en-US">
                <a:solidFill>
                  <a:srgbClr val="FF0000"/>
                </a:solidFill>
                <a:latin typeface="Times New Roman"/>
                <a:ea typeface="Times New Roman"/>
                <a:cs typeface="Times New Roman"/>
                <a:sym typeface="Times New Roman"/>
              </a:rPr>
              <a:t>The </a:t>
            </a:r>
            <a:r>
              <a:rPr b="0" i="0" lang="en-US">
                <a:solidFill>
                  <a:srgbClr val="FF0000"/>
                </a:solidFill>
                <a:latin typeface="Times New Roman"/>
                <a:ea typeface="Times New Roman"/>
                <a:cs typeface="Times New Roman"/>
                <a:sym typeface="Times New Roman"/>
              </a:rPr>
              <a:t>systems that connect the mobile devices to the Core Network. </a:t>
            </a:r>
            <a:endParaRPr/>
          </a:p>
          <a:p>
            <a:pPr indent="0" lvl="0" marL="0" rtl="0" algn="l">
              <a:lnSpc>
                <a:spcPct val="90000"/>
              </a:lnSpc>
              <a:spcBef>
                <a:spcPts val="1000"/>
              </a:spcBef>
              <a:spcAft>
                <a:spcPts val="0"/>
              </a:spcAft>
              <a:buClr>
                <a:schemeClr val="dk1"/>
              </a:buClr>
              <a:buSzPct val="100000"/>
              <a:buNone/>
            </a:pPr>
            <a:r>
              <a:t/>
            </a:r>
            <a:endParaRPr b="0" i="0">
              <a:solidFill>
                <a:srgbClr val="FF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C00000"/>
              </a:buClr>
              <a:buSzPct val="100000"/>
              <a:buNone/>
            </a:pPr>
            <a:r>
              <a:rPr b="0" i="0" lang="en-US">
                <a:solidFill>
                  <a:srgbClr val="C00000"/>
                </a:solidFill>
                <a:latin typeface="Times New Roman"/>
                <a:ea typeface="Times New Roman"/>
                <a:cs typeface="Times New Roman"/>
                <a:sym typeface="Times New Roman"/>
              </a:rPr>
              <a:t>The 5G Small Cells are located in big clusters because the millimeter wave spectrum (that 5G uses for insanely high speeds!) can only travel over short distances. </a:t>
            </a:r>
            <a:endParaRPr/>
          </a:p>
          <a:p>
            <a:pPr indent="0" lvl="0" marL="0" rtl="0" algn="l">
              <a:lnSpc>
                <a:spcPct val="90000"/>
              </a:lnSpc>
              <a:spcBef>
                <a:spcPts val="1000"/>
              </a:spcBef>
              <a:spcAft>
                <a:spcPts val="0"/>
              </a:spcAft>
              <a:buClr>
                <a:srgbClr val="273239"/>
              </a:buClr>
              <a:buSzPct val="100000"/>
              <a:buNone/>
            </a:pPr>
            <a:r>
              <a:rPr b="0" i="0" lang="en-US">
                <a:solidFill>
                  <a:srgbClr val="273239"/>
                </a:solidFill>
                <a:latin typeface="Times New Roman"/>
                <a:ea typeface="Times New Roman"/>
                <a:cs typeface="Times New Roman"/>
                <a:sym typeface="Times New Roman"/>
              </a:rPr>
              <a:t>These Small Cells complement the Macro Cells that are used to provide more wide-area coverage.</a:t>
            </a:r>
            <a:endParaRPr/>
          </a:p>
          <a:p>
            <a:pPr indent="0" lvl="0" marL="0" rtl="0" algn="l">
              <a:lnSpc>
                <a:spcPct val="90000"/>
              </a:lnSpc>
              <a:spcBef>
                <a:spcPts val="1000"/>
              </a:spcBef>
              <a:spcAft>
                <a:spcPts val="0"/>
              </a:spcAft>
              <a:buClr>
                <a:schemeClr val="dk1"/>
              </a:buClr>
              <a:buSzPct val="100000"/>
              <a:buNone/>
            </a:pPr>
            <a:br>
              <a:rPr lang="en-US">
                <a:latin typeface="Times New Roman"/>
                <a:ea typeface="Times New Roman"/>
                <a:cs typeface="Times New Roman"/>
                <a:sym typeface="Times New Roman"/>
              </a:rPr>
            </a:br>
            <a:r>
              <a:rPr b="0" i="0" lang="en-US">
                <a:solidFill>
                  <a:srgbClr val="C00000"/>
                </a:solidFill>
                <a:latin typeface="Times New Roman"/>
                <a:ea typeface="Times New Roman"/>
                <a:cs typeface="Times New Roman"/>
                <a:sym typeface="Times New Roman"/>
              </a:rPr>
              <a:t>Macro Cells use </a:t>
            </a:r>
            <a:r>
              <a:rPr b="1" i="0" lang="en-US">
                <a:solidFill>
                  <a:srgbClr val="C00000"/>
                </a:solidFill>
                <a:latin typeface="Times New Roman"/>
                <a:ea typeface="Times New Roman"/>
                <a:cs typeface="Times New Roman"/>
                <a:sym typeface="Times New Roman"/>
              </a:rPr>
              <a:t>MIMO</a:t>
            </a:r>
            <a:r>
              <a:rPr b="0" i="0" lang="en-US">
                <a:solidFill>
                  <a:srgbClr val="C00000"/>
                </a:solidFill>
                <a:latin typeface="Times New Roman"/>
                <a:ea typeface="Times New Roman"/>
                <a:cs typeface="Times New Roman"/>
                <a:sym typeface="Times New Roman"/>
              </a:rPr>
              <a:t> (Multiple Inputs, Multiple Outputs) antennas which have multiple connections to send and receive large amounts of data simultaneously. </a:t>
            </a:r>
            <a:endParaRPr/>
          </a:p>
          <a:p>
            <a:pPr indent="0" lvl="0" marL="0" rtl="0" algn="l">
              <a:lnSpc>
                <a:spcPct val="90000"/>
              </a:lnSpc>
              <a:spcBef>
                <a:spcPts val="1000"/>
              </a:spcBef>
              <a:spcAft>
                <a:spcPts val="0"/>
              </a:spcAft>
              <a:buClr>
                <a:srgbClr val="273239"/>
              </a:buClr>
              <a:buSzPct val="100000"/>
              <a:buNone/>
            </a:pPr>
            <a:r>
              <a:rPr b="0" i="0" lang="en-US">
                <a:solidFill>
                  <a:srgbClr val="273239"/>
                </a:solidFill>
                <a:latin typeface="Times New Roman"/>
                <a:ea typeface="Times New Roman"/>
                <a:cs typeface="Times New Roman"/>
                <a:sym typeface="Times New Roman"/>
              </a:rPr>
              <a:t>This means that more users can connect to the network simultaneously.</a:t>
            </a:r>
            <a:endParaRPr>
              <a:latin typeface="Times New Roman"/>
              <a:ea typeface="Times New Roman"/>
              <a:cs typeface="Times New Roman"/>
              <a:sym typeface="Times New Roman"/>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25"/>
          <p:cNvSpPr txBox="1"/>
          <p:nvPr>
            <p:ph idx="1" type="body"/>
          </p:nvPr>
        </p:nvSpPr>
        <p:spPr>
          <a:xfrm>
            <a:off x="508415" y="566451"/>
            <a:ext cx="11318823" cy="56994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00000"/>
              </a:buClr>
              <a:buSzPts val="2800"/>
              <a:buNone/>
            </a:pPr>
            <a:r>
              <a:rPr b="1" i="0" lang="en-US">
                <a:solidFill>
                  <a:srgbClr val="C00000"/>
                </a:solidFill>
                <a:latin typeface="Arial"/>
                <a:ea typeface="Arial"/>
                <a:cs typeface="Arial"/>
                <a:sym typeface="Arial"/>
              </a:rPr>
              <a:t>2. </a:t>
            </a:r>
            <a:r>
              <a:rPr b="1" i="0" lang="en-US">
                <a:solidFill>
                  <a:srgbClr val="C00000"/>
                </a:solidFill>
                <a:latin typeface="Times New Roman"/>
                <a:ea typeface="Times New Roman"/>
                <a:cs typeface="Times New Roman"/>
                <a:sym typeface="Times New Roman"/>
              </a:rPr>
              <a:t>Core Network:</a:t>
            </a:r>
            <a:r>
              <a:rPr b="0" i="0" lang="en-US">
                <a:solidFill>
                  <a:srgbClr val="C00000"/>
                </a:solidFill>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dk1"/>
              </a:buClr>
              <a:buSzPts val="2800"/>
              <a:buNone/>
            </a:pPr>
            <a:r>
              <a:t/>
            </a:r>
            <a:endParaRPr b="0" i="0">
              <a:solidFill>
                <a:srgbClr val="C0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273239"/>
              </a:buClr>
              <a:buSzPts val="2800"/>
              <a:buNone/>
            </a:pPr>
            <a:r>
              <a:rPr b="0" i="0" lang="en-US">
                <a:solidFill>
                  <a:srgbClr val="273239"/>
                </a:solidFill>
                <a:latin typeface="Times New Roman"/>
                <a:ea typeface="Times New Roman"/>
                <a:cs typeface="Times New Roman"/>
                <a:sym typeface="Times New Roman"/>
              </a:rPr>
              <a:t>The Core Network </a:t>
            </a:r>
            <a:r>
              <a:rPr b="0" i="0" lang="en-US">
                <a:solidFill>
                  <a:srgbClr val="C00000"/>
                </a:solidFill>
                <a:latin typeface="Times New Roman"/>
                <a:ea typeface="Times New Roman"/>
                <a:cs typeface="Times New Roman"/>
                <a:sym typeface="Times New Roman"/>
              </a:rPr>
              <a:t>manages all the data and internet connections </a:t>
            </a:r>
            <a:r>
              <a:rPr b="0" i="0" lang="en-US">
                <a:solidFill>
                  <a:srgbClr val="273239"/>
                </a:solidFill>
                <a:latin typeface="Times New Roman"/>
                <a:ea typeface="Times New Roman"/>
                <a:cs typeface="Times New Roman"/>
                <a:sym typeface="Times New Roman"/>
              </a:rPr>
              <a:t>for the 5G Wireless Technology.</a:t>
            </a:r>
            <a:endParaRPr/>
          </a:p>
          <a:p>
            <a:pPr indent="0" lvl="0" marL="0" rtl="0" algn="l">
              <a:lnSpc>
                <a:spcPct val="90000"/>
              </a:lnSpc>
              <a:spcBef>
                <a:spcPts val="1000"/>
              </a:spcBef>
              <a:spcAft>
                <a:spcPts val="0"/>
              </a:spcAft>
              <a:buClr>
                <a:schemeClr val="dk1"/>
              </a:buClr>
              <a:buSzPts val="2800"/>
              <a:buNone/>
            </a:pPr>
            <a:r>
              <a:t/>
            </a:r>
            <a:endParaRPr>
              <a:solidFill>
                <a:srgbClr val="27323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273239"/>
              </a:buClr>
              <a:buSzPts val="2800"/>
              <a:buNone/>
            </a:pPr>
            <a:r>
              <a:rPr b="0" i="0" lang="en-US">
                <a:solidFill>
                  <a:srgbClr val="273239"/>
                </a:solidFill>
                <a:latin typeface="Times New Roman"/>
                <a:ea typeface="Times New Roman"/>
                <a:cs typeface="Times New Roman"/>
                <a:sym typeface="Times New Roman"/>
              </a:rPr>
              <a:t> And a big advantage of the 5G Core Network is that it can</a:t>
            </a:r>
            <a:r>
              <a:rPr b="0" i="0" lang="en-US">
                <a:solidFill>
                  <a:srgbClr val="C00000"/>
                </a:solidFill>
                <a:latin typeface="Times New Roman"/>
                <a:ea typeface="Times New Roman"/>
                <a:cs typeface="Times New Roman"/>
                <a:sym typeface="Times New Roman"/>
              </a:rPr>
              <a:t> integrate with the internet much more efficiently</a:t>
            </a:r>
            <a:r>
              <a:rPr b="0" i="0" lang="en-US">
                <a:solidFill>
                  <a:srgbClr val="273239"/>
                </a:solidFill>
                <a:latin typeface="Times New Roman"/>
                <a:ea typeface="Times New Roman"/>
                <a:cs typeface="Times New Roman"/>
                <a:sym typeface="Times New Roman"/>
              </a:rPr>
              <a:t> and it also provides additional services like </a:t>
            </a:r>
            <a:r>
              <a:rPr b="0" i="1" lang="en-US">
                <a:solidFill>
                  <a:srgbClr val="C00000"/>
                </a:solidFill>
                <a:latin typeface="Times New Roman"/>
                <a:ea typeface="Times New Roman"/>
                <a:cs typeface="Times New Roman"/>
                <a:sym typeface="Times New Roman"/>
              </a:rPr>
              <a:t>cloud-based services</a:t>
            </a:r>
            <a:r>
              <a:rPr b="0" i="1" lang="en-US">
                <a:solidFill>
                  <a:srgbClr val="273239"/>
                </a:solidFill>
                <a:latin typeface="Times New Roman"/>
                <a:ea typeface="Times New Roman"/>
                <a:cs typeface="Times New Roman"/>
                <a:sym typeface="Times New Roman"/>
              </a:rPr>
              <a:t>, </a:t>
            </a:r>
            <a:r>
              <a:rPr b="0" i="1" lang="en-US">
                <a:solidFill>
                  <a:srgbClr val="C00000"/>
                </a:solidFill>
                <a:latin typeface="Times New Roman"/>
                <a:ea typeface="Times New Roman"/>
                <a:cs typeface="Times New Roman"/>
                <a:sym typeface="Times New Roman"/>
              </a:rPr>
              <a:t>distributed servers</a:t>
            </a:r>
            <a:r>
              <a:rPr b="0" i="0" lang="en-US">
                <a:solidFill>
                  <a:srgbClr val="C00000"/>
                </a:solidFill>
                <a:latin typeface="Times New Roman"/>
                <a:ea typeface="Times New Roman"/>
                <a:cs typeface="Times New Roman"/>
                <a:sym typeface="Times New Roman"/>
              </a:rPr>
              <a:t> that improve response times,</a:t>
            </a:r>
            <a:r>
              <a:rPr b="0" i="0" lang="en-US">
                <a:solidFill>
                  <a:srgbClr val="273239"/>
                </a:solidFill>
                <a:latin typeface="Times New Roman"/>
                <a:ea typeface="Times New Roman"/>
                <a:cs typeface="Times New Roman"/>
                <a:sym typeface="Times New Roman"/>
              </a:rPr>
              <a:t> etc. </a:t>
            </a:r>
            <a:endParaRPr/>
          </a:p>
          <a:p>
            <a:pPr indent="0" lvl="0" marL="0" rtl="0" algn="l">
              <a:lnSpc>
                <a:spcPct val="90000"/>
              </a:lnSpc>
              <a:spcBef>
                <a:spcPts val="1000"/>
              </a:spcBef>
              <a:spcAft>
                <a:spcPts val="0"/>
              </a:spcAft>
              <a:buClr>
                <a:schemeClr val="dk1"/>
              </a:buClr>
              <a:buSzPts val="2800"/>
              <a:buNone/>
            </a:pPr>
            <a:r>
              <a:t/>
            </a:r>
            <a:endParaRPr b="0" i="0">
              <a:solidFill>
                <a:srgbClr val="273239"/>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273239"/>
              </a:buClr>
              <a:buSzPts val="2800"/>
              <a:buNone/>
            </a:pPr>
            <a:r>
              <a:rPr b="0" i="0" lang="en-US">
                <a:solidFill>
                  <a:srgbClr val="273239"/>
                </a:solidFill>
                <a:latin typeface="Times New Roman"/>
                <a:ea typeface="Times New Roman"/>
                <a:cs typeface="Times New Roman"/>
                <a:sym typeface="Times New Roman"/>
              </a:rPr>
              <a:t>Another advanced feature of the Core Network is </a:t>
            </a:r>
            <a:r>
              <a:rPr b="0" i="1" lang="en-US">
                <a:solidFill>
                  <a:srgbClr val="C00000"/>
                </a:solidFill>
                <a:latin typeface="Times New Roman"/>
                <a:ea typeface="Times New Roman"/>
                <a:cs typeface="Times New Roman"/>
                <a:sym typeface="Times New Roman"/>
              </a:rPr>
              <a:t>network slicing</a:t>
            </a:r>
            <a:r>
              <a:rPr b="0" i="0" lang="en-US">
                <a:solidFill>
                  <a:srgbClr val="273239"/>
                </a:solidFill>
                <a:latin typeface="Times New Roman"/>
                <a:ea typeface="Times New Roman"/>
                <a:cs typeface="Times New Roman"/>
                <a:sym typeface="Times New Roman"/>
              </a:rPr>
              <a:t> (Which we talked about earlier!!!).</a:t>
            </a:r>
            <a:endParaRPr>
              <a:latin typeface="Times New Roman"/>
              <a:ea typeface="Times New Roman"/>
              <a:cs typeface="Times New Roman"/>
              <a:sym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26"/>
          <p:cNvSpPr txBox="1"/>
          <p:nvPr>
            <p:ph type="title"/>
          </p:nvPr>
        </p:nvSpPr>
        <p:spPr>
          <a:xfrm>
            <a:off x="838200" y="365126"/>
            <a:ext cx="11063990" cy="6691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00000"/>
              </a:buClr>
              <a:buSzPts val="3200"/>
              <a:buFont typeface="Arial"/>
              <a:buNone/>
            </a:pPr>
            <a:r>
              <a:rPr b="1" i="0" lang="en-US" sz="3200">
                <a:solidFill>
                  <a:srgbClr val="C00000"/>
                </a:solidFill>
                <a:latin typeface="Arial"/>
                <a:ea typeface="Arial"/>
                <a:cs typeface="Arial"/>
                <a:sym typeface="Arial"/>
              </a:rPr>
              <a:t>What are the Benefits of 5G Wireless Technology?</a:t>
            </a:r>
            <a:br>
              <a:rPr b="1" i="0" lang="en-US" sz="3200">
                <a:solidFill>
                  <a:srgbClr val="C00000"/>
                </a:solidFill>
                <a:latin typeface="Arial"/>
                <a:ea typeface="Arial"/>
                <a:cs typeface="Arial"/>
                <a:sym typeface="Arial"/>
              </a:rPr>
            </a:br>
            <a:endParaRPr sz="3200">
              <a:solidFill>
                <a:srgbClr val="C00000"/>
              </a:solidFill>
            </a:endParaRPr>
          </a:p>
        </p:txBody>
      </p:sp>
      <p:sp>
        <p:nvSpPr>
          <p:cNvPr id="908" name="Google Shape;908;p126"/>
          <p:cNvSpPr txBox="1"/>
          <p:nvPr>
            <p:ph idx="1" type="body"/>
          </p:nvPr>
        </p:nvSpPr>
        <p:spPr>
          <a:xfrm>
            <a:off x="279817" y="1034322"/>
            <a:ext cx="11622373" cy="562131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73239"/>
              </a:buClr>
              <a:buSzPts val="2800"/>
              <a:buNone/>
            </a:pPr>
            <a:r>
              <a:rPr b="0" i="0" lang="en-US">
                <a:solidFill>
                  <a:srgbClr val="273239"/>
                </a:solidFill>
                <a:latin typeface="Times New Roman"/>
                <a:ea typeface="Times New Roman"/>
                <a:cs typeface="Times New Roman"/>
                <a:sym typeface="Times New Roman"/>
              </a:rPr>
              <a:t>5G Wireless Technology will not only </a:t>
            </a:r>
            <a:r>
              <a:rPr b="0" i="0" lang="en-US">
                <a:solidFill>
                  <a:srgbClr val="C00000"/>
                </a:solidFill>
                <a:latin typeface="Times New Roman"/>
                <a:ea typeface="Times New Roman"/>
                <a:cs typeface="Times New Roman"/>
                <a:sym typeface="Times New Roman"/>
              </a:rPr>
              <a:t>enhance current mobile broadband services</a:t>
            </a:r>
            <a:r>
              <a:rPr b="0" i="0" lang="en-US">
                <a:solidFill>
                  <a:srgbClr val="273239"/>
                </a:solidFill>
                <a:latin typeface="Times New Roman"/>
                <a:ea typeface="Times New Roman"/>
                <a:cs typeface="Times New Roman"/>
                <a:sym typeface="Times New Roman"/>
              </a:rPr>
              <a:t>, but it will </a:t>
            </a:r>
            <a:r>
              <a:rPr b="0" i="0" lang="en-US">
                <a:solidFill>
                  <a:srgbClr val="C00000"/>
                </a:solidFill>
                <a:latin typeface="Times New Roman"/>
                <a:ea typeface="Times New Roman"/>
                <a:cs typeface="Times New Roman"/>
                <a:sym typeface="Times New Roman"/>
              </a:rPr>
              <a:t>also expand the world of mobile networks </a:t>
            </a:r>
            <a:r>
              <a:rPr b="0" i="0" lang="en-US">
                <a:solidFill>
                  <a:srgbClr val="273239"/>
                </a:solidFill>
                <a:latin typeface="Times New Roman"/>
                <a:ea typeface="Times New Roman"/>
                <a:cs typeface="Times New Roman"/>
                <a:sym typeface="Times New Roman"/>
              </a:rPr>
              <a:t>to include </a:t>
            </a:r>
            <a:r>
              <a:rPr b="0" i="0" lang="en-US">
                <a:solidFill>
                  <a:srgbClr val="C00000"/>
                </a:solidFill>
                <a:latin typeface="Times New Roman"/>
                <a:ea typeface="Times New Roman"/>
                <a:cs typeface="Times New Roman"/>
                <a:sym typeface="Times New Roman"/>
              </a:rPr>
              <a:t>many new devices and services in multiple industries from retail to education to entertainment with much higher performances and lower costs</a:t>
            </a:r>
            <a:r>
              <a:rPr b="0" i="0" lang="en-US">
                <a:solidFill>
                  <a:srgbClr val="273239"/>
                </a:solidFill>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rgbClr val="FF0000"/>
              </a:buClr>
              <a:buSzPts val="2800"/>
              <a:buNone/>
            </a:pPr>
            <a:r>
              <a:rPr b="0" i="0" lang="en-US">
                <a:solidFill>
                  <a:srgbClr val="FF0000"/>
                </a:solidFill>
                <a:latin typeface="Times New Roman"/>
                <a:ea typeface="Times New Roman"/>
                <a:cs typeface="Times New Roman"/>
                <a:sym typeface="Times New Roman"/>
              </a:rPr>
              <a:t>It could even be said that 5G Technology as much as the emergence of automobiles or electricity ever did!!!</a:t>
            </a:r>
            <a:endParaRPr/>
          </a:p>
          <a:p>
            <a:pPr indent="0" lvl="0" marL="0" rtl="0" algn="l">
              <a:lnSpc>
                <a:spcPct val="90000"/>
              </a:lnSpc>
              <a:spcBef>
                <a:spcPts val="1000"/>
              </a:spcBef>
              <a:spcAft>
                <a:spcPts val="0"/>
              </a:spcAft>
              <a:buClr>
                <a:schemeClr val="dk1"/>
              </a:buClr>
              <a:buSzPts val="2800"/>
              <a:buNone/>
            </a:pPr>
            <a:r>
              <a:t/>
            </a:r>
            <a:endParaRPr b="0" i="0">
              <a:solidFill>
                <a:srgbClr val="FF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273239"/>
              </a:buClr>
              <a:buSzPts val="2800"/>
              <a:buNone/>
            </a:pPr>
            <a:r>
              <a:rPr b="0" i="0" lang="en-US">
                <a:solidFill>
                  <a:srgbClr val="273239"/>
                </a:solidFill>
                <a:latin typeface="Times New Roman"/>
                <a:ea typeface="Times New Roman"/>
                <a:cs typeface="Times New Roman"/>
                <a:sym typeface="Times New Roman"/>
              </a:rPr>
              <a:t>Some of the benefits of 5G in various domains are given here:</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5G will make our smartphones much smarter with faster and more </a:t>
            </a:r>
            <a:r>
              <a:rPr b="1" i="0" lang="en-US">
                <a:solidFill>
                  <a:srgbClr val="FF0000"/>
                </a:solidFill>
                <a:latin typeface="Times New Roman"/>
                <a:ea typeface="Times New Roman"/>
                <a:cs typeface="Times New Roman"/>
                <a:sym typeface="Times New Roman"/>
              </a:rPr>
              <a:t>uniform data rates, lower latency</a:t>
            </a:r>
            <a:r>
              <a:rPr b="0" i="0" lang="en-US">
                <a:solidFill>
                  <a:srgbClr val="FF0000"/>
                </a:solidFill>
                <a:latin typeface="Times New Roman"/>
                <a:ea typeface="Times New Roman"/>
                <a:cs typeface="Times New Roman"/>
                <a:sym typeface="Times New Roman"/>
              </a:rPr>
              <a:t> and </a:t>
            </a:r>
            <a:r>
              <a:rPr b="1" i="0" lang="en-US">
                <a:solidFill>
                  <a:srgbClr val="FF0000"/>
                </a:solidFill>
                <a:latin typeface="Times New Roman"/>
                <a:ea typeface="Times New Roman"/>
                <a:cs typeface="Times New Roman"/>
                <a:sym typeface="Times New Roman"/>
              </a:rPr>
              <a:t>cost-per-bit</a:t>
            </a:r>
            <a:r>
              <a:rPr b="0" i="0" lang="en-US">
                <a:solidFill>
                  <a:srgbClr val="FF0000"/>
                </a:solidFill>
                <a:latin typeface="Times New Roman"/>
                <a:ea typeface="Times New Roman"/>
                <a:cs typeface="Times New Roman"/>
                <a:sym typeface="Times New Roman"/>
              </a:rPr>
              <a:t> </a:t>
            </a:r>
            <a:r>
              <a:rPr b="0" i="0" lang="en-US">
                <a:solidFill>
                  <a:srgbClr val="273239"/>
                </a:solidFill>
                <a:latin typeface="Times New Roman"/>
                <a:ea typeface="Times New Roman"/>
                <a:cs typeface="Times New Roman"/>
                <a:sym typeface="Times New Roman"/>
              </a:rPr>
              <a:t>and this, in turn, will lead to the common acceptance of new immersive technologies like </a:t>
            </a:r>
            <a:r>
              <a:rPr b="0" i="0" lang="en-US">
                <a:solidFill>
                  <a:srgbClr val="FF0000"/>
                </a:solidFill>
                <a:latin typeface="Times New Roman"/>
                <a:ea typeface="Times New Roman"/>
                <a:cs typeface="Times New Roman"/>
                <a:sym typeface="Times New Roman"/>
              </a:rPr>
              <a:t>Virtual Reality or Augmented Reality.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7"/>
          <p:cNvSpPr txBox="1"/>
          <p:nvPr>
            <p:ph idx="1" type="body"/>
          </p:nvPr>
        </p:nvSpPr>
        <p:spPr>
          <a:xfrm>
            <a:off x="479685" y="224852"/>
            <a:ext cx="11317574" cy="608600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273239"/>
              </a:buClr>
              <a:buSzPct val="100000"/>
              <a:buFont typeface="Arial"/>
              <a:buChar char="•"/>
            </a:pPr>
            <a:r>
              <a:rPr b="0" i="0" lang="en-US">
                <a:solidFill>
                  <a:srgbClr val="273239"/>
                </a:solidFill>
                <a:latin typeface="Times New Roman"/>
                <a:ea typeface="Times New Roman"/>
                <a:cs typeface="Times New Roman"/>
                <a:sym typeface="Times New Roman"/>
              </a:rPr>
              <a:t>5G will have the convenience of </a:t>
            </a:r>
            <a:r>
              <a:rPr b="1" i="0" lang="en-US">
                <a:solidFill>
                  <a:srgbClr val="FF0000"/>
                </a:solidFill>
                <a:latin typeface="Times New Roman"/>
                <a:ea typeface="Times New Roman"/>
                <a:cs typeface="Times New Roman"/>
                <a:sym typeface="Times New Roman"/>
              </a:rPr>
              <a:t>ultra-reliable, low latency links</a:t>
            </a:r>
            <a:r>
              <a:rPr b="0" i="0" lang="en-US">
                <a:solidFill>
                  <a:srgbClr val="FF0000"/>
                </a:solidFill>
                <a:latin typeface="Times New Roman"/>
                <a:ea typeface="Times New Roman"/>
                <a:cs typeface="Times New Roman"/>
                <a:sym typeface="Times New Roman"/>
              </a:rPr>
              <a:t> </a:t>
            </a:r>
            <a:r>
              <a:rPr b="0" i="0" lang="en-US">
                <a:solidFill>
                  <a:srgbClr val="273239"/>
                </a:solidFill>
                <a:latin typeface="Times New Roman"/>
                <a:ea typeface="Times New Roman"/>
                <a:cs typeface="Times New Roman"/>
                <a:sym typeface="Times New Roman"/>
              </a:rPr>
              <a:t>that will empower industries to invest in more projects which require remote control of critical infrastructure in various fields like medicine, aviation, etc.</a:t>
            </a:r>
            <a:endParaRPr/>
          </a:p>
          <a:p>
            <a:pPr indent="-64135" lvl="0" marL="228600" rtl="0" algn="l">
              <a:lnSpc>
                <a:spcPct val="90000"/>
              </a:lnSpc>
              <a:spcBef>
                <a:spcPts val="1000"/>
              </a:spcBef>
              <a:spcAft>
                <a:spcPts val="0"/>
              </a:spcAft>
              <a:buClr>
                <a:schemeClr val="dk1"/>
              </a:buClr>
              <a:buSzPct val="100000"/>
              <a:buFont typeface="Arial"/>
              <a:buNone/>
            </a:pPr>
            <a:r>
              <a:t/>
            </a:r>
            <a:endParaRPr b="0" i="0">
              <a:solidFill>
                <a:srgbClr val="273239"/>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73239"/>
              </a:buClr>
              <a:buSzPct val="100000"/>
              <a:buFont typeface="Arial"/>
              <a:buChar char="•"/>
            </a:pPr>
            <a:r>
              <a:rPr b="0" i="0" lang="en-US">
                <a:solidFill>
                  <a:srgbClr val="273239"/>
                </a:solidFill>
                <a:latin typeface="Times New Roman"/>
                <a:ea typeface="Times New Roman"/>
                <a:cs typeface="Times New Roman"/>
                <a:sym typeface="Times New Roman"/>
              </a:rPr>
              <a:t>5G will lead to an </a:t>
            </a:r>
            <a:r>
              <a:rPr b="1" i="0" lang="en-US">
                <a:solidFill>
                  <a:srgbClr val="FF0000"/>
                </a:solidFill>
                <a:latin typeface="Times New Roman"/>
                <a:ea typeface="Times New Roman"/>
                <a:cs typeface="Times New Roman"/>
                <a:sym typeface="Times New Roman"/>
              </a:rPr>
              <a:t>Internet of Things revolution</a:t>
            </a:r>
            <a:r>
              <a:rPr b="0" i="0" lang="en-US">
                <a:solidFill>
                  <a:srgbClr val="FF0000"/>
                </a:solidFill>
                <a:latin typeface="Times New Roman"/>
                <a:ea typeface="Times New Roman"/>
                <a:cs typeface="Times New Roman"/>
                <a:sym typeface="Times New Roman"/>
              </a:rPr>
              <a:t> </a:t>
            </a:r>
            <a:r>
              <a:rPr b="0" i="0" lang="en-US">
                <a:solidFill>
                  <a:srgbClr val="273239"/>
                </a:solidFill>
                <a:latin typeface="Times New Roman"/>
                <a:ea typeface="Times New Roman"/>
                <a:cs typeface="Times New Roman"/>
                <a:sym typeface="Times New Roman"/>
              </a:rPr>
              <a:t>as it has the ability to scale up or down in features like data rates, power, and mobility which is perfect for an application like connecting multiple embedded sensors in almost all devices!</a:t>
            </a:r>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202124"/>
              </a:buClr>
              <a:buSzPct val="100000"/>
              <a:buNone/>
            </a:pPr>
            <a:r>
              <a:rPr b="0" i="0" lang="en-US">
                <a:solidFill>
                  <a:srgbClr val="202124"/>
                </a:solidFill>
                <a:latin typeface="Times New Roman"/>
                <a:ea typeface="Times New Roman"/>
                <a:cs typeface="Times New Roman"/>
                <a:sym typeface="Times New Roman"/>
              </a:rPr>
              <a:t>Three elements are key in 5G use cases</a:t>
            </a:r>
            <a:endParaRPr/>
          </a:p>
          <a:p>
            <a:pPr indent="-228600" lvl="0" marL="228600" rtl="0" algn="l">
              <a:lnSpc>
                <a:spcPct val="90000"/>
              </a:lnSpc>
              <a:spcBef>
                <a:spcPts val="1000"/>
              </a:spcBef>
              <a:spcAft>
                <a:spcPts val="0"/>
              </a:spcAft>
              <a:buClr>
                <a:srgbClr val="202124"/>
              </a:buClr>
              <a:buSzPct val="100000"/>
              <a:buChar char="•"/>
            </a:pPr>
            <a:r>
              <a:rPr b="1" i="0" lang="en-US">
                <a:solidFill>
                  <a:srgbClr val="202124"/>
                </a:solidFill>
                <a:latin typeface="Times New Roman"/>
                <a:ea typeface="Times New Roman"/>
                <a:cs typeface="Times New Roman"/>
                <a:sym typeface="Times New Roman"/>
              </a:rPr>
              <a:t>The rollout of 5G will provide benefits in three major areas, also known as the “</a:t>
            </a:r>
            <a:r>
              <a:rPr b="1" i="0" lang="en-US">
                <a:solidFill>
                  <a:srgbClr val="FF0000"/>
                </a:solidFill>
                <a:latin typeface="Times New Roman"/>
                <a:ea typeface="Times New Roman"/>
                <a:cs typeface="Times New Roman"/>
                <a:sym typeface="Times New Roman"/>
              </a:rPr>
              <a:t>5G triangle”:</a:t>
            </a:r>
            <a:endParaRPr b="0" i="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02124"/>
              </a:buClr>
              <a:buSzPct val="100000"/>
              <a:buFont typeface="Arial"/>
              <a:buChar char="•"/>
            </a:pPr>
            <a:r>
              <a:rPr b="0" i="0" lang="en-US">
                <a:solidFill>
                  <a:srgbClr val="202124"/>
                </a:solidFill>
                <a:latin typeface="Times New Roman"/>
                <a:ea typeface="Times New Roman"/>
                <a:cs typeface="Times New Roman"/>
                <a:sym typeface="Times New Roman"/>
              </a:rPr>
              <a:t>uRLLC: Ultra Reliable Low Latency Communication use cases.</a:t>
            </a:r>
            <a:endParaRPr/>
          </a:p>
          <a:p>
            <a:pPr indent="-228600" lvl="0" marL="228600" rtl="0" algn="l">
              <a:lnSpc>
                <a:spcPct val="90000"/>
              </a:lnSpc>
              <a:spcBef>
                <a:spcPts val="1000"/>
              </a:spcBef>
              <a:spcAft>
                <a:spcPts val="0"/>
              </a:spcAft>
              <a:buClr>
                <a:srgbClr val="202124"/>
              </a:buClr>
              <a:buSzPct val="100000"/>
              <a:buFont typeface="Arial"/>
              <a:buChar char="•"/>
            </a:pPr>
            <a:r>
              <a:rPr b="0" i="0" lang="en-US">
                <a:solidFill>
                  <a:srgbClr val="202124"/>
                </a:solidFill>
                <a:latin typeface="Times New Roman"/>
                <a:ea typeface="Times New Roman"/>
                <a:cs typeface="Times New Roman"/>
                <a:sym typeface="Times New Roman"/>
              </a:rPr>
              <a:t>mMTC: Massive Machine Type Communication (IoT) use cases.</a:t>
            </a:r>
            <a:endParaRPr/>
          </a:p>
          <a:p>
            <a:pPr indent="-228600" lvl="0" marL="228600" rtl="0" algn="l">
              <a:lnSpc>
                <a:spcPct val="90000"/>
              </a:lnSpc>
              <a:spcBef>
                <a:spcPts val="1000"/>
              </a:spcBef>
              <a:spcAft>
                <a:spcPts val="0"/>
              </a:spcAft>
              <a:buClr>
                <a:srgbClr val="202124"/>
              </a:buClr>
              <a:buSzPct val="100000"/>
              <a:buFont typeface="Arial"/>
              <a:buChar char="•"/>
            </a:pPr>
            <a:r>
              <a:rPr b="0" i="0" lang="en-US">
                <a:solidFill>
                  <a:srgbClr val="202124"/>
                </a:solidFill>
                <a:latin typeface="Times New Roman"/>
                <a:ea typeface="Times New Roman"/>
                <a:cs typeface="Times New Roman"/>
                <a:sym typeface="Times New Roman"/>
              </a:rPr>
              <a:t>eMBB: Enhanced Mobile Broadband – high speed use cases</a:t>
            </a:r>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28"/>
          <p:cNvSpPr txBox="1"/>
          <p:nvPr>
            <p:ph type="title"/>
          </p:nvPr>
        </p:nvSpPr>
        <p:spPr>
          <a:xfrm>
            <a:off x="524656" y="365126"/>
            <a:ext cx="11557416" cy="80410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Arial"/>
              <a:buNone/>
            </a:pPr>
            <a:r>
              <a:rPr b="1" i="0" lang="en-US" sz="4000">
                <a:solidFill>
                  <a:srgbClr val="C00000"/>
                </a:solidFill>
                <a:latin typeface="Arial"/>
                <a:ea typeface="Arial"/>
                <a:cs typeface="Arial"/>
                <a:sym typeface="Arial"/>
              </a:rPr>
              <a:t>What are the Parameters for 5G Wireless Technology</a:t>
            </a:r>
            <a:endParaRPr/>
          </a:p>
        </p:txBody>
      </p:sp>
      <p:sp>
        <p:nvSpPr>
          <p:cNvPr id="919" name="Google Shape;919;p128"/>
          <p:cNvSpPr txBox="1"/>
          <p:nvPr>
            <p:ph idx="1" type="body"/>
          </p:nvPr>
        </p:nvSpPr>
        <p:spPr>
          <a:xfrm>
            <a:off x="284814" y="1253331"/>
            <a:ext cx="11287593"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800"/>
              <a:buChar char="•"/>
            </a:pPr>
            <a:r>
              <a:rPr b="0" i="0" lang="en-US">
                <a:solidFill>
                  <a:srgbClr val="273239"/>
                </a:solidFill>
                <a:latin typeface="Times New Roman"/>
                <a:ea typeface="Times New Roman"/>
                <a:cs typeface="Times New Roman"/>
                <a:sym typeface="Times New Roman"/>
              </a:rPr>
              <a:t>Details about the performance of 5G Wireless Technology according to various parameters are given here:</a:t>
            </a:r>
            <a:endParaRPr>
              <a:latin typeface="Times New Roman"/>
              <a:ea typeface="Times New Roman"/>
              <a:cs typeface="Times New Roman"/>
              <a:sym typeface="Times New Roman"/>
            </a:endParaRPr>
          </a:p>
        </p:txBody>
      </p:sp>
      <p:pic>
        <p:nvPicPr>
          <p:cNvPr id="920" name="Google Shape;920;p128"/>
          <p:cNvPicPr preferRelativeResize="0"/>
          <p:nvPr/>
        </p:nvPicPr>
        <p:blipFill rotWithShape="1">
          <a:blip r:embed="rId3">
            <a:alphaModFix/>
          </a:blip>
          <a:srcRect b="0" l="0" r="0" t="0"/>
          <a:stretch/>
        </p:blipFill>
        <p:spPr>
          <a:xfrm>
            <a:off x="524656" y="2053652"/>
            <a:ext cx="10762937" cy="461697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29"/>
          <p:cNvSpPr txBox="1"/>
          <p:nvPr>
            <p:ph idx="1" type="body"/>
          </p:nvPr>
        </p:nvSpPr>
        <p:spPr>
          <a:xfrm>
            <a:off x="205153" y="235976"/>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5DBFD4"/>
              </a:buClr>
              <a:buSzPts val="2800"/>
              <a:buChar char="•"/>
            </a:pPr>
            <a:r>
              <a:rPr b="0" lang="en-US">
                <a:solidFill>
                  <a:srgbClr val="5DBFD4"/>
                </a:solidFill>
                <a:latin typeface="Arial"/>
                <a:ea typeface="Arial"/>
                <a:cs typeface="Arial"/>
                <a:sym typeface="Arial"/>
              </a:rPr>
              <a:t>5G technology is driven by 8 specification requirements:</a:t>
            </a:r>
            <a:endParaRPr/>
          </a:p>
          <a:p>
            <a:pPr indent="0" lvl="0" marL="0" rtl="0" algn="l">
              <a:lnSpc>
                <a:spcPct val="90000"/>
              </a:lnSpc>
              <a:spcBef>
                <a:spcPts val="1000"/>
              </a:spcBef>
              <a:spcAft>
                <a:spcPts val="0"/>
              </a:spcAft>
              <a:buClr>
                <a:schemeClr val="dk1"/>
              </a:buClr>
              <a:buSzPts val="2800"/>
              <a:buNone/>
            </a:pPr>
            <a:r>
              <a:t/>
            </a:r>
            <a:endParaRPr/>
          </a:p>
        </p:txBody>
      </p:sp>
      <p:pic>
        <p:nvPicPr>
          <p:cNvPr id="926" name="Google Shape;926;p129"/>
          <p:cNvPicPr preferRelativeResize="0"/>
          <p:nvPr/>
        </p:nvPicPr>
        <p:blipFill rotWithShape="1">
          <a:blip r:embed="rId3">
            <a:alphaModFix/>
          </a:blip>
          <a:srcRect b="0" l="0" r="0" t="0"/>
          <a:stretch/>
        </p:blipFill>
        <p:spPr>
          <a:xfrm>
            <a:off x="351692" y="942535"/>
            <a:ext cx="11635155" cy="58400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8" name="Google Shape;168;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9" name="Google Shape;169;p13"/>
          <p:cNvPicPr preferRelativeResize="0"/>
          <p:nvPr/>
        </p:nvPicPr>
        <p:blipFill rotWithShape="1">
          <a:blip r:embed="rId3">
            <a:alphaModFix/>
          </a:blip>
          <a:srcRect b="0" l="0" r="0" t="0"/>
          <a:stretch/>
        </p:blipFill>
        <p:spPr>
          <a:xfrm>
            <a:off x="468849" y="365125"/>
            <a:ext cx="11505412" cy="61277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30"/>
          <p:cNvSpPr txBox="1"/>
          <p:nvPr>
            <p:ph idx="1" type="body"/>
          </p:nvPr>
        </p:nvSpPr>
        <p:spPr>
          <a:xfrm>
            <a:off x="317695" y="320380"/>
            <a:ext cx="11611708" cy="6537619"/>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rgbClr val="FF0000"/>
              </a:buClr>
              <a:buSzPct val="100000"/>
              <a:buNone/>
            </a:pPr>
            <a:r>
              <a:rPr b="0" i="0" lang="en-US" sz="3900">
                <a:solidFill>
                  <a:srgbClr val="FF0000"/>
                </a:solidFill>
                <a:latin typeface="Arial"/>
                <a:ea typeface="Arial"/>
                <a:cs typeface="Arial"/>
                <a:sym typeface="Arial"/>
              </a:rPr>
              <a:t>What makes 5G faster? </a:t>
            </a:r>
            <a:endParaRPr/>
          </a:p>
          <a:p>
            <a:pPr indent="-228600" lvl="0" marL="228600" rtl="0" algn="l">
              <a:lnSpc>
                <a:spcPct val="90000"/>
              </a:lnSpc>
              <a:spcBef>
                <a:spcPts val="1000"/>
              </a:spcBef>
              <a:spcAft>
                <a:spcPts val="0"/>
              </a:spcAft>
              <a:buClr>
                <a:srgbClr val="5B5B5B"/>
              </a:buClr>
              <a:buSzPct val="100000"/>
              <a:buChar char="•"/>
            </a:pPr>
            <a:r>
              <a:rPr b="0" i="0" lang="en-US">
                <a:solidFill>
                  <a:srgbClr val="5B5B5B"/>
                </a:solidFill>
                <a:latin typeface="Times New Roman"/>
                <a:ea typeface="Times New Roman"/>
                <a:cs typeface="Times New Roman"/>
                <a:sym typeface="Times New Roman"/>
              </a:rPr>
              <a:t>According to communication principles, the shorter the frequency, the larger the bandwidth.</a:t>
            </a:r>
            <a:endParaRPr/>
          </a:p>
          <a:p>
            <a:pPr indent="-228600" lvl="0" marL="228600" rtl="0" algn="l">
              <a:lnSpc>
                <a:spcPct val="90000"/>
              </a:lnSpc>
              <a:spcBef>
                <a:spcPts val="1000"/>
              </a:spcBef>
              <a:spcAft>
                <a:spcPts val="0"/>
              </a:spcAft>
              <a:buClr>
                <a:srgbClr val="5B5B5B"/>
              </a:buClr>
              <a:buSzPct val="100000"/>
              <a:buChar char="•"/>
            </a:pPr>
            <a:r>
              <a:rPr b="0" i="0" lang="en-US">
                <a:solidFill>
                  <a:srgbClr val="5B5B5B"/>
                </a:solidFill>
                <a:latin typeface="Times New Roman"/>
                <a:ea typeface="Times New Roman"/>
                <a:cs typeface="Times New Roman"/>
                <a:sym typeface="Times New Roman"/>
              </a:rPr>
              <a:t>Using shorter frequencies (millimeter waves between 30GHz and 300GHz) for 5G networks is why 5G can be faster. This high-band 5G spectrum provides the expected boost in speed and capacity, low latency, and quality.</a:t>
            </a:r>
            <a:endParaRPr/>
          </a:p>
          <a:p>
            <a:pPr indent="-228600" lvl="0" marL="228600" rtl="0" algn="l">
              <a:lnSpc>
                <a:spcPct val="90000"/>
              </a:lnSpc>
              <a:spcBef>
                <a:spcPts val="1000"/>
              </a:spcBef>
              <a:spcAft>
                <a:spcPts val="0"/>
              </a:spcAft>
              <a:buClr>
                <a:srgbClr val="5B5B5B"/>
              </a:buClr>
              <a:buSzPct val="100000"/>
              <a:buChar char="•"/>
            </a:pPr>
            <a:r>
              <a:rPr b="0" i="0" lang="en-US">
                <a:solidFill>
                  <a:srgbClr val="5B5B5B"/>
                </a:solidFill>
                <a:latin typeface="Times New Roman"/>
                <a:ea typeface="Times New Roman"/>
                <a:cs typeface="Times New Roman"/>
                <a:sym typeface="Times New Roman"/>
              </a:rPr>
              <a:t>However,5G download speed may differ widely by area. </a:t>
            </a:r>
            <a:endParaRPr/>
          </a:p>
          <a:p>
            <a:pPr indent="-228600" lvl="0" marL="228600" rtl="0" algn="l">
              <a:lnSpc>
                <a:spcPct val="90000"/>
              </a:lnSpc>
              <a:spcBef>
                <a:spcPts val="1000"/>
              </a:spcBef>
              <a:spcAft>
                <a:spcPts val="0"/>
              </a:spcAft>
              <a:buClr>
                <a:srgbClr val="5B5B5B"/>
              </a:buClr>
              <a:buSzPct val="100000"/>
              <a:buChar char="•"/>
            </a:pPr>
            <a:r>
              <a:rPr b="0" i="0" lang="en-US">
                <a:solidFill>
                  <a:srgbClr val="5B5B5B"/>
                </a:solidFill>
                <a:latin typeface="Times New Roman"/>
                <a:ea typeface="Times New Roman"/>
                <a:cs typeface="Times New Roman"/>
                <a:sym typeface="Times New Roman"/>
              </a:rPr>
              <a:t>According to the February 2020 issue of Fortune Magazine, average 5G speed measures done in Q3/Q4 2019 range from:</a:t>
            </a:r>
            <a:endParaRPr/>
          </a:p>
          <a:p>
            <a:pPr indent="-228600" lvl="0" marL="228600" rtl="0" algn="l">
              <a:lnSpc>
                <a:spcPct val="90000"/>
              </a:lnSpc>
              <a:spcBef>
                <a:spcPts val="1000"/>
              </a:spcBef>
              <a:spcAft>
                <a:spcPts val="0"/>
              </a:spcAft>
              <a:buClr>
                <a:srgbClr val="5B5B5B"/>
              </a:buClr>
              <a:buSzPct val="100000"/>
              <a:buFont typeface="Arial"/>
              <a:buChar char="•"/>
            </a:pPr>
            <a:r>
              <a:rPr b="0" i="0" lang="en-US">
                <a:solidFill>
                  <a:srgbClr val="5B5B5B"/>
                </a:solidFill>
                <a:latin typeface="Times New Roman"/>
                <a:ea typeface="Times New Roman"/>
                <a:cs typeface="Times New Roman"/>
                <a:sym typeface="Times New Roman"/>
              </a:rPr>
              <a:t>220 megabytes per second (Mbps) in Las Vegas, </a:t>
            </a:r>
            <a:endParaRPr/>
          </a:p>
          <a:p>
            <a:pPr indent="-228600" lvl="0" marL="228600" rtl="0" algn="l">
              <a:lnSpc>
                <a:spcPct val="90000"/>
              </a:lnSpc>
              <a:spcBef>
                <a:spcPts val="1000"/>
              </a:spcBef>
              <a:spcAft>
                <a:spcPts val="0"/>
              </a:spcAft>
              <a:buClr>
                <a:srgbClr val="5B5B5B"/>
              </a:buClr>
              <a:buSzPct val="100000"/>
              <a:buFont typeface="Arial"/>
              <a:buChar char="•"/>
            </a:pPr>
            <a:r>
              <a:rPr b="0" i="0" lang="en-US">
                <a:solidFill>
                  <a:srgbClr val="5B5B5B"/>
                </a:solidFill>
                <a:latin typeface="Times New Roman"/>
                <a:ea typeface="Times New Roman"/>
                <a:cs typeface="Times New Roman"/>
                <a:sym typeface="Times New Roman"/>
              </a:rPr>
              <a:t>350 in New York,</a:t>
            </a:r>
            <a:endParaRPr/>
          </a:p>
          <a:p>
            <a:pPr indent="-228600" lvl="0" marL="228600" rtl="0" algn="l">
              <a:lnSpc>
                <a:spcPct val="90000"/>
              </a:lnSpc>
              <a:spcBef>
                <a:spcPts val="1000"/>
              </a:spcBef>
              <a:spcAft>
                <a:spcPts val="0"/>
              </a:spcAft>
              <a:buClr>
                <a:srgbClr val="5B5B5B"/>
              </a:buClr>
              <a:buSzPct val="100000"/>
              <a:buFont typeface="Arial"/>
              <a:buChar char="•"/>
            </a:pPr>
            <a:r>
              <a:rPr b="0" i="0" lang="en-US">
                <a:solidFill>
                  <a:srgbClr val="5B5B5B"/>
                </a:solidFill>
                <a:latin typeface="Times New Roman"/>
                <a:ea typeface="Times New Roman"/>
                <a:cs typeface="Times New Roman"/>
                <a:sym typeface="Times New Roman"/>
              </a:rPr>
              <a:t>380 in Los Angeles,</a:t>
            </a:r>
            <a:endParaRPr/>
          </a:p>
          <a:p>
            <a:pPr indent="-228600" lvl="0" marL="228600" rtl="0" algn="l">
              <a:lnSpc>
                <a:spcPct val="90000"/>
              </a:lnSpc>
              <a:spcBef>
                <a:spcPts val="1000"/>
              </a:spcBef>
              <a:spcAft>
                <a:spcPts val="0"/>
              </a:spcAft>
              <a:buClr>
                <a:srgbClr val="5B5B5B"/>
              </a:buClr>
              <a:buSzPct val="100000"/>
              <a:buFont typeface="Arial"/>
              <a:buChar char="•"/>
            </a:pPr>
            <a:r>
              <a:rPr b="0" i="0" lang="en-US">
                <a:solidFill>
                  <a:srgbClr val="5B5B5B"/>
                </a:solidFill>
                <a:latin typeface="Times New Roman"/>
                <a:ea typeface="Times New Roman"/>
                <a:cs typeface="Times New Roman"/>
                <a:sym typeface="Times New Roman"/>
              </a:rPr>
              <a:t>450 in Dallas,</a:t>
            </a:r>
            <a:endParaRPr/>
          </a:p>
          <a:p>
            <a:pPr indent="-228600" lvl="0" marL="228600" rtl="0" algn="l">
              <a:lnSpc>
                <a:spcPct val="90000"/>
              </a:lnSpc>
              <a:spcBef>
                <a:spcPts val="1000"/>
              </a:spcBef>
              <a:spcAft>
                <a:spcPts val="0"/>
              </a:spcAft>
              <a:buClr>
                <a:srgbClr val="5B5B5B"/>
              </a:buClr>
              <a:buSzPct val="100000"/>
              <a:buFont typeface="Arial"/>
              <a:buChar char="•"/>
            </a:pPr>
            <a:r>
              <a:rPr b="0" i="0" lang="en-US">
                <a:solidFill>
                  <a:srgbClr val="5B5B5B"/>
                </a:solidFill>
                <a:latin typeface="Times New Roman"/>
                <a:ea typeface="Times New Roman"/>
                <a:cs typeface="Times New Roman"/>
                <a:sym typeface="Times New Roman"/>
              </a:rPr>
              <a:t>to 550 Chicago,</a:t>
            </a:r>
            <a:endParaRPr/>
          </a:p>
          <a:p>
            <a:pPr indent="-228600" lvl="0" marL="228600" rtl="0" algn="l">
              <a:lnSpc>
                <a:spcPct val="90000"/>
              </a:lnSpc>
              <a:spcBef>
                <a:spcPts val="1000"/>
              </a:spcBef>
              <a:spcAft>
                <a:spcPts val="0"/>
              </a:spcAft>
              <a:buClr>
                <a:srgbClr val="5B5B5B"/>
              </a:buClr>
              <a:buSzPct val="100000"/>
              <a:buFont typeface="Arial"/>
              <a:buChar char="•"/>
            </a:pPr>
            <a:r>
              <a:rPr b="0" i="0" lang="en-US">
                <a:solidFill>
                  <a:srgbClr val="5B5B5B"/>
                </a:solidFill>
                <a:latin typeface="Times New Roman"/>
                <a:ea typeface="Times New Roman"/>
                <a:cs typeface="Times New Roman"/>
                <a:sym typeface="Times New Roman"/>
              </a:rPr>
              <a:t>and over 950 in Minneapolis and Providence approximatively.</a:t>
            </a:r>
            <a:endParaRPr/>
          </a:p>
          <a:p>
            <a:pPr indent="-228600" lvl="0" marL="228600" rtl="0" algn="l">
              <a:lnSpc>
                <a:spcPct val="90000"/>
              </a:lnSpc>
              <a:spcBef>
                <a:spcPts val="1000"/>
              </a:spcBef>
              <a:spcAft>
                <a:spcPts val="0"/>
              </a:spcAft>
              <a:buClr>
                <a:srgbClr val="5B5B5B"/>
              </a:buClr>
              <a:buSzPct val="100000"/>
              <a:buChar char="•"/>
            </a:pPr>
            <a:r>
              <a:rPr b="0" i="0" lang="en-US">
                <a:solidFill>
                  <a:srgbClr val="5B5B5B"/>
                </a:solidFill>
                <a:latin typeface="Times New Roman"/>
                <a:ea typeface="Times New Roman"/>
                <a:cs typeface="Times New Roman"/>
                <a:sym typeface="Times New Roman"/>
              </a:rPr>
              <a:t>That's 10 to 50 times more than </a:t>
            </a:r>
            <a:r>
              <a:rPr b="0" i="0" lang="en-US" u="sng" strike="noStrike">
                <a:solidFill>
                  <a:srgbClr val="5DBFD4"/>
                </a:solidFill>
                <a:latin typeface="Times New Roman"/>
                <a:ea typeface="Times New Roman"/>
                <a:cs typeface="Times New Roman"/>
                <a:sym typeface="Times New Roman"/>
                <a:hlinkClick r:id="rId3">
                  <a:extLst>
                    <a:ext uri="{A12FA001-AC4F-418D-AE19-62706E023703}">
                      <ahyp:hlinkClr val="tx"/>
                    </a:ext>
                  </a:extLst>
                </a:hlinkClick>
              </a:rPr>
              <a:t>4G LTE</a:t>
            </a:r>
            <a:r>
              <a:rPr b="0" i="0" lang="en-US">
                <a:solidFill>
                  <a:srgbClr val="5B5B5B"/>
                </a:solidFill>
                <a:latin typeface="Times New Roman"/>
                <a:ea typeface="Times New Roman"/>
                <a:cs typeface="Times New Roman"/>
                <a:sym typeface="Times New Roman"/>
              </a:rPr>
              <a:t>. </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31"/>
          <p:cNvSpPr txBox="1"/>
          <p:nvPr>
            <p:ph type="title"/>
          </p:nvPr>
        </p:nvSpPr>
        <p:spPr>
          <a:xfrm>
            <a:off x="838200" y="365125"/>
            <a:ext cx="10515600" cy="7180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lang="en-US">
                <a:solidFill>
                  <a:srgbClr val="FF0000"/>
                </a:solidFill>
              </a:rPr>
              <a:t>5G low Latency</a:t>
            </a:r>
            <a:endParaRPr>
              <a:solidFill>
                <a:srgbClr val="FF0000"/>
              </a:solidFill>
            </a:endParaRPr>
          </a:p>
        </p:txBody>
      </p:sp>
      <p:sp>
        <p:nvSpPr>
          <p:cNvPr id="937" name="Google Shape;937;p131"/>
          <p:cNvSpPr txBox="1"/>
          <p:nvPr>
            <p:ph idx="1" type="body"/>
          </p:nvPr>
        </p:nvSpPr>
        <p:spPr>
          <a:xfrm>
            <a:off x="472439" y="1253330"/>
            <a:ext cx="11555437" cy="52395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5B5B5B"/>
              </a:buClr>
              <a:buSzPts val="2800"/>
              <a:buChar char="•"/>
            </a:pPr>
            <a:r>
              <a:rPr b="0" i="0" lang="en-US">
                <a:solidFill>
                  <a:srgbClr val="5B5B5B"/>
                </a:solidFill>
                <a:latin typeface="Times New Roman"/>
                <a:ea typeface="Times New Roman"/>
                <a:cs typeface="Times New Roman"/>
                <a:sym typeface="Times New Roman"/>
              </a:rPr>
              <a:t>5G technology offers an extremely low latency rate, the delay between the sending and receiving information. </a:t>
            </a:r>
            <a:endParaRPr/>
          </a:p>
          <a:p>
            <a:pPr indent="-228600" lvl="0" marL="228600" rtl="0" algn="l">
              <a:lnSpc>
                <a:spcPct val="90000"/>
              </a:lnSpc>
              <a:spcBef>
                <a:spcPts val="1000"/>
              </a:spcBef>
              <a:spcAft>
                <a:spcPts val="0"/>
              </a:spcAft>
              <a:buClr>
                <a:srgbClr val="5B5B5B"/>
              </a:buClr>
              <a:buSzPts val="2800"/>
              <a:buChar char="•"/>
            </a:pPr>
            <a:r>
              <a:rPr b="0" i="0" lang="en-US">
                <a:solidFill>
                  <a:srgbClr val="5B5B5B"/>
                </a:solidFill>
                <a:latin typeface="Times New Roman"/>
                <a:ea typeface="Times New Roman"/>
                <a:cs typeface="Times New Roman"/>
                <a:sym typeface="Times New Roman"/>
              </a:rPr>
              <a:t>From 200 milliseconds for 4G, we go down to </a:t>
            </a:r>
            <a:r>
              <a:rPr b="0" i="0" lang="en-US">
                <a:solidFill>
                  <a:srgbClr val="FF0000"/>
                </a:solidFill>
                <a:latin typeface="Times New Roman"/>
                <a:ea typeface="Times New Roman"/>
                <a:cs typeface="Times New Roman"/>
                <a:sym typeface="Times New Roman"/>
              </a:rPr>
              <a:t>1 millisecond(1ms) with 5G</a:t>
            </a:r>
            <a:r>
              <a:rPr b="0" i="0" lang="en-US">
                <a:solidFill>
                  <a:srgbClr val="5B5B5B"/>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b="0" i="0">
              <a:solidFill>
                <a:srgbClr val="5B5B5B"/>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5B5B5B"/>
              </a:buClr>
              <a:buSzPts val="2800"/>
              <a:buFont typeface="Arial"/>
              <a:buChar char="•"/>
            </a:pPr>
            <a:r>
              <a:rPr b="0" i="0" lang="en-US">
                <a:solidFill>
                  <a:srgbClr val="5B5B5B"/>
                </a:solidFill>
                <a:latin typeface="Times New Roman"/>
                <a:ea typeface="Times New Roman"/>
                <a:cs typeface="Times New Roman"/>
                <a:sym typeface="Times New Roman"/>
              </a:rPr>
              <a:t>For example, low latency provides real-time interactivity for services using the cloud: this is key to the success of self-driving cars, for example.   </a:t>
            </a:r>
            <a:endParaRPr/>
          </a:p>
          <a:p>
            <a:pPr indent="-228600" lvl="0" marL="228600" rtl="0" algn="l">
              <a:lnSpc>
                <a:spcPct val="90000"/>
              </a:lnSpc>
              <a:spcBef>
                <a:spcPts val="1000"/>
              </a:spcBef>
              <a:spcAft>
                <a:spcPts val="0"/>
              </a:spcAft>
              <a:buClr>
                <a:srgbClr val="5B5B5B"/>
              </a:buClr>
              <a:buSzPts val="2800"/>
              <a:buFont typeface="Arial"/>
              <a:buChar char="•"/>
            </a:pPr>
            <a:r>
              <a:rPr b="0" i="0" lang="en-US">
                <a:solidFill>
                  <a:srgbClr val="5B5B5B"/>
                </a:solidFill>
                <a:latin typeface="Times New Roman"/>
                <a:ea typeface="Times New Roman"/>
                <a:cs typeface="Times New Roman"/>
                <a:sym typeface="Times New Roman"/>
              </a:rPr>
              <a:t>5G vs 4G also means at least x100 devices connected. 5G must support 1 million devices for 0.386 square miles or 1 km</a:t>
            </a:r>
            <a:r>
              <a:rPr b="0" baseline="30000" i="0" lang="en-US">
                <a:solidFill>
                  <a:srgbClr val="5B5B5B"/>
                </a:solidFill>
                <a:latin typeface="Times New Roman"/>
                <a:ea typeface="Times New Roman"/>
                <a:cs typeface="Times New Roman"/>
                <a:sym typeface="Times New Roman"/>
              </a:rPr>
              <a:t>2</a:t>
            </a:r>
            <a:r>
              <a:rPr b="0" i="0" lang="en-US">
                <a:solidFill>
                  <a:srgbClr val="5B5B5B"/>
                </a:solidFill>
                <a:latin typeface="Times New Roman"/>
                <a:ea typeface="Times New Roman"/>
                <a:cs typeface="Times New Roman"/>
                <a:sym typeface="Times New Roman"/>
              </a:rPr>
              <a:t>.</a:t>
            </a:r>
            <a:endParaRPr/>
          </a:p>
          <a:p>
            <a:pPr indent="-228600" lvl="0" marL="228600" rtl="0" algn="l">
              <a:lnSpc>
                <a:spcPct val="90000"/>
              </a:lnSpc>
              <a:spcBef>
                <a:spcPts val="1000"/>
              </a:spcBef>
              <a:spcAft>
                <a:spcPts val="0"/>
              </a:spcAft>
              <a:buClr>
                <a:srgbClr val="5B5B5B"/>
              </a:buClr>
              <a:buSzPts val="2800"/>
              <a:buFont typeface="Arial"/>
              <a:buChar char="•"/>
            </a:pPr>
            <a:r>
              <a:rPr b="0" i="0" lang="en-US">
                <a:solidFill>
                  <a:srgbClr val="5B5B5B"/>
                </a:solidFill>
                <a:latin typeface="Times New Roman"/>
                <a:ea typeface="Times New Roman"/>
                <a:cs typeface="Times New Roman"/>
                <a:sym typeface="Times New Roman"/>
              </a:rPr>
              <a:t>Also, low power consumption is what will allow connected objects to operate for months or years without the need for human assistance</a:t>
            </a:r>
            <a:r>
              <a:rPr b="0" i="0" lang="en-US">
                <a:solidFill>
                  <a:srgbClr val="5B5B5B"/>
                </a:solidFill>
                <a:latin typeface="Arial"/>
                <a:ea typeface="Arial"/>
                <a:cs typeface="Arial"/>
                <a:sym typeface="Arial"/>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5G Use cases</a:t>
            </a:r>
            <a:endParaRPr/>
          </a:p>
        </p:txBody>
      </p:sp>
      <p:sp>
        <p:nvSpPr>
          <p:cNvPr id="943" name="Google Shape;943;p132"/>
          <p:cNvSpPr txBox="1"/>
          <p:nvPr>
            <p:ph idx="1" type="body"/>
          </p:nvPr>
        </p:nvSpPr>
        <p:spPr>
          <a:xfrm>
            <a:off x="351692" y="1825625"/>
            <a:ext cx="1100210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02124"/>
              </a:buClr>
              <a:buSzPts val="2800"/>
              <a:buFont typeface="Arial"/>
              <a:buChar char="•"/>
            </a:pPr>
            <a:r>
              <a:rPr b="0" i="0" lang="en-US">
                <a:solidFill>
                  <a:srgbClr val="202124"/>
                </a:solidFill>
                <a:latin typeface="Times New Roman"/>
                <a:ea typeface="Times New Roman"/>
                <a:cs typeface="Times New Roman"/>
                <a:sym typeface="Times New Roman"/>
              </a:rPr>
              <a:t>Healthcare.</a:t>
            </a:r>
            <a:endParaRPr/>
          </a:p>
          <a:p>
            <a:pPr indent="-228600" lvl="0" marL="228600" rtl="0" algn="l">
              <a:lnSpc>
                <a:spcPct val="90000"/>
              </a:lnSpc>
              <a:spcBef>
                <a:spcPts val="1000"/>
              </a:spcBef>
              <a:spcAft>
                <a:spcPts val="0"/>
              </a:spcAft>
              <a:buClr>
                <a:srgbClr val="202124"/>
              </a:buClr>
              <a:buSzPts val="2800"/>
              <a:buFont typeface="Arial"/>
              <a:buChar char="•"/>
            </a:pPr>
            <a:r>
              <a:rPr b="0" i="0" lang="en-US">
                <a:solidFill>
                  <a:srgbClr val="202124"/>
                </a:solidFill>
                <a:latin typeface="Times New Roman"/>
                <a:ea typeface="Times New Roman"/>
                <a:cs typeface="Times New Roman"/>
                <a:sym typeface="Times New Roman"/>
              </a:rPr>
              <a:t>Education.</a:t>
            </a:r>
            <a:endParaRPr/>
          </a:p>
          <a:p>
            <a:pPr indent="-228600" lvl="0" marL="228600" rtl="0" algn="l">
              <a:lnSpc>
                <a:spcPct val="90000"/>
              </a:lnSpc>
              <a:spcBef>
                <a:spcPts val="1000"/>
              </a:spcBef>
              <a:spcAft>
                <a:spcPts val="0"/>
              </a:spcAft>
              <a:buClr>
                <a:srgbClr val="202124"/>
              </a:buClr>
              <a:buSzPts val="2800"/>
              <a:buFont typeface="Arial"/>
              <a:buChar char="•"/>
            </a:pPr>
            <a:r>
              <a:rPr b="0" i="0" lang="en-US">
                <a:solidFill>
                  <a:srgbClr val="202124"/>
                </a:solidFill>
                <a:latin typeface="Times New Roman"/>
                <a:ea typeface="Times New Roman"/>
                <a:cs typeface="Times New Roman"/>
                <a:sym typeface="Times New Roman"/>
              </a:rPr>
              <a:t>Entertainment.</a:t>
            </a:r>
            <a:endParaRPr/>
          </a:p>
          <a:p>
            <a:pPr indent="-228600" lvl="0" marL="228600" rtl="0" algn="l">
              <a:lnSpc>
                <a:spcPct val="90000"/>
              </a:lnSpc>
              <a:spcBef>
                <a:spcPts val="1000"/>
              </a:spcBef>
              <a:spcAft>
                <a:spcPts val="0"/>
              </a:spcAft>
              <a:buClr>
                <a:srgbClr val="202124"/>
              </a:buClr>
              <a:buSzPts val="2800"/>
              <a:buFont typeface="Arial"/>
              <a:buChar char="•"/>
            </a:pPr>
            <a:r>
              <a:rPr b="0" i="0" lang="en-US">
                <a:solidFill>
                  <a:srgbClr val="202124"/>
                </a:solidFill>
                <a:latin typeface="Times New Roman"/>
                <a:ea typeface="Times New Roman"/>
                <a:cs typeface="Times New Roman"/>
                <a:sym typeface="Times New Roman"/>
              </a:rPr>
              <a:t>Industrial Internet of Things (IoT)</a:t>
            </a:r>
            <a:endParaRPr/>
          </a:p>
          <a:p>
            <a:pPr indent="-228600" lvl="0" marL="228600" rtl="0" algn="l">
              <a:lnSpc>
                <a:spcPct val="90000"/>
              </a:lnSpc>
              <a:spcBef>
                <a:spcPts val="1000"/>
              </a:spcBef>
              <a:spcAft>
                <a:spcPts val="0"/>
              </a:spcAft>
              <a:buClr>
                <a:srgbClr val="202124"/>
              </a:buClr>
              <a:buSzPts val="2800"/>
              <a:buFont typeface="Arial"/>
              <a:buChar char="•"/>
            </a:pPr>
            <a:r>
              <a:rPr b="0" i="0" lang="en-US">
                <a:solidFill>
                  <a:srgbClr val="202124"/>
                </a:solidFill>
                <a:latin typeface="Times New Roman"/>
                <a:ea typeface="Times New Roman"/>
                <a:cs typeface="Times New Roman"/>
                <a:sym typeface="Times New Roman"/>
              </a:rPr>
              <a:t>Autonomous Vehicles.</a:t>
            </a:r>
            <a:endParaRPr/>
          </a:p>
          <a:p>
            <a:pPr indent="-228600" lvl="0" marL="228600" rtl="0" algn="l">
              <a:lnSpc>
                <a:spcPct val="90000"/>
              </a:lnSpc>
              <a:spcBef>
                <a:spcPts val="1000"/>
              </a:spcBef>
              <a:spcAft>
                <a:spcPts val="0"/>
              </a:spcAft>
              <a:buClr>
                <a:srgbClr val="202124"/>
              </a:buClr>
              <a:buSzPts val="2800"/>
              <a:buFont typeface="Arial"/>
              <a:buChar char="•"/>
            </a:pPr>
            <a:r>
              <a:rPr b="0" i="0" lang="en-US">
                <a:solidFill>
                  <a:srgbClr val="202124"/>
                </a:solidFill>
                <a:latin typeface="Times New Roman"/>
                <a:ea typeface="Times New Roman"/>
                <a:cs typeface="Times New Roman"/>
                <a:sym typeface="Times New Roman"/>
              </a:rPr>
              <a:t>Smart Cities.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5g-use-cases" id="944" name="Google Shape;944;p132"/>
          <p:cNvPicPr preferRelativeResize="0"/>
          <p:nvPr/>
        </p:nvPicPr>
        <p:blipFill rotWithShape="1">
          <a:blip r:embed="rId3">
            <a:alphaModFix/>
          </a:blip>
          <a:srcRect b="0" l="0" r="0" t="0"/>
          <a:stretch/>
        </p:blipFill>
        <p:spPr>
          <a:xfrm>
            <a:off x="5992837" y="365125"/>
            <a:ext cx="6049108" cy="5811838"/>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33"/>
          <p:cNvSpPr txBox="1"/>
          <p:nvPr>
            <p:ph idx="1" type="body"/>
          </p:nvPr>
        </p:nvSpPr>
        <p:spPr>
          <a:xfrm>
            <a:off x="219222" y="348518"/>
            <a:ext cx="11738316" cy="65094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Below are some specific use cases for 5G, with each industry uniquely benefiting from 5G’s </a:t>
            </a:r>
            <a:r>
              <a:rPr b="0" i="0" lang="en-US" sz="2400">
                <a:solidFill>
                  <a:srgbClr val="FF0000"/>
                </a:solidFill>
                <a:latin typeface="Times New Roman"/>
                <a:ea typeface="Times New Roman"/>
                <a:cs typeface="Times New Roman"/>
                <a:sym typeface="Times New Roman"/>
              </a:rPr>
              <a:t>improved speed, capacity, and coverage</a:t>
            </a:r>
            <a:r>
              <a:rPr b="0" i="0" lang="en-US" sz="2400">
                <a:solidFill>
                  <a:srgbClr val="333333"/>
                </a:solidFill>
                <a:latin typeface="Times New Roman"/>
                <a:ea typeface="Times New Roman"/>
                <a:cs typeface="Times New Roman"/>
                <a:sym typeface="Times New Roman"/>
              </a:rPr>
              <a:t>. </a:t>
            </a:r>
            <a:endParaRPr/>
          </a:p>
          <a:p>
            <a:pPr indent="-228600" lvl="0" marL="228600" rtl="0" algn="l">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While not every business needs 5G, almost all large environments that demand </a:t>
            </a:r>
            <a:r>
              <a:rPr b="0" i="0" lang="en-US" sz="2400">
                <a:solidFill>
                  <a:srgbClr val="FF0000"/>
                </a:solidFill>
                <a:latin typeface="Times New Roman"/>
                <a:ea typeface="Times New Roman"/>
                <a:cs typeface="Times New Roman"/>
                <a:sym typeface="Times New Roman"/>
              </a:rPr>
              <a:t>high uptime, consistent performance, and total visibility</a:t>
            </a:r>
            <a:r>
              <a:rPr b="0" i="0" lang="en-US" sz="2400">
                <a:solidFill>
                  <a:srgbClr val="333333"/>
                </a:solidFill>
                <a:latin typeface="Times New Roman"/>
                <a:ea typeface="Times New Roman"/>
                <a:cs typeface="Times New Roman"/>
                <a:sym typeface="Times New Roman"/>
              </a:rPr>
              <a:t> will benefit from private 5G.</a:t>
            </a:r>
            <a:endParaRPr/>
          </a:p>
          <a:p>
            <a:pPr indent="-742950" lvl="0" marL="742950" rtl="0" algn="l">
              <a:lnSpc>
                <a:spcPct val="90000"/>
              </a:lnSpc>
              <a:spcBef>
                <a:spcPts val="1000"/>
              </a:spcBef>
              <a:spcAft>
                <a:spcPts val="0"/>
              </a:spcAft>
              <a:buClr>
                <a:srgbClr val="FF0000"/>
              </a:buClr>
              <a:buSzPts val="3600"/>
              <a:buAutoNum type="arabicParenR"/>
            </a:pPr>
            <a:r>
              <a:rPr lang="en-US" sz="3600">
                <a:solidFill>
                  <a:srgbClr val="FF0000"/>
                </a:solidFill>
                <a:latin typeface="Times New Roman"/>
                <a:ea typeface="Times New Roman"/>
                <a:cs typeface="Times New Roman"/>
                <a:sym typeface="Times New Roman"/>
              </a:rPr>
              <a:t>I</a:t>
            </a:r>
            <a:r>
              <a:rPr b="1" i="0" lang="en-US" sz="2400">
                <a:solidFill>
                  <a:srgbClr val="FF0000"/>
                </a:solidFill>
                <a:latin typeface="Poppins"/>
                <a:ea typeface="Poppins"/>
                <a:cs typeface="Poppins"/>
                <a:sym typeface="Poppins"/>
              </a:rPr>
              <a:t>ndustrial IoT (IIoT)</a:t>
            </a:r>
            <a:endParaRPr/>
          </a:p>
          <a:p>
            <a:pPr indent="-304800" lvl="0" marL="457200" rtl="0" algn="l">
              <a:lnSpc>
                <a:spcPct val="90000"/>
              </a:lnSpc>
              <a:spcBef>
                <a:spcPts val="1000"/>
              </a:spcBef>
              <a:spcAft>
                <a:spcPts val="0"/>
              </a:spcAft>
              <a:buClr>
                <a:schemeClr val="dk1"/>
              </a:buClr>
              <a:buSzPts val="2400"/>
              <a:buNone/>
            </a:pPr>
            <a:r>
              <a:t/>
            </a:r>
            <a:endParaRPr b="1" sz="2400">
              <a:solidFill>
                <a:srgbClr val="FF0000"/>
              </a:solidFill>
              <a:latin typeface="Poppins"/>
              <a:ea typeface="Poppins"/>
              <a:cs typeface="Poppins"/>
              <a:sym typeface="Poppins"/>
            </a:endParaRPr>
          </a:p>
          <a:p>
            <a:pPr indent="0" lvl="0" marL="0" rtl="0" algn="l">
              <a:lnSpc>
                <a:spcPct val="90000"/>
              </a:lnSpc>
              <a:spcBef>
                <a:spcPts val="1000"/>
              </a:spcBef>
              <a:spcAft>
                <a:spcPts val="0"/>
              </a:spcAft>
              <a:buClr>
                <a:srgbClr val="333333"/>
              </a:buClr>
              <a:buSzPts val="2400"/>
              <a:buNone/>
            </a:pPr>
            <a:r>
              <a:rPr b="0" i="0" lang="en-US" sz="2400">
                <a:solidFill>
                  <a:srgbClr val="333333"/>
                </a:solidFill>
                <a:latin typeface="Times New Roman"/>
                <a:ea typeface="Times New Roman"/>
                <a:cs typeface="Times New Roman"/>
                <a:sym typeface="Times New Roman"/>
              </a:rPr>
              <a:t>Manufacturing companies were one of the first businesses to start implementing private cellular networks in their environment and reaping benefits. </a:t>
            </a:r>
            <a:endParaRPr/>
          </a:p>
          <a:p>
            <a:pPr indent="0" lvl="0" marL="0" rtl="0" algn="l">
              <a:lnSpc>
                <a:spcPct val="90000"/>
              </a:lnSpc>
              <a:spcBef>
                <a:spcPts val="1000"/>
              </a:spcBef>
              <a:spcAft>
                <a:spcPts val="0"/>
              </a:spcAft>
              <a:buClr>
                <a:srgbClr val="333333"/>
              </a:buClr>
              <a:buSzPts val="2400"/>
              <a:buNone/>
            </a:pPr>
            <a:r>
              <a:rPr b="0" i="0" lang="en-US" sz="2400">
                <a:solidFill>
                  <a:srgbClr val="333333"/>
                </a:solidFill>
                <a:latin typeface="Times New Roman"/>
                <a:ea typeface="Times New Roman"/>
                <a:cs typeface="Times New Roman"/>
                <a:sym typeface="Times New Roman"/>
              </a:rPr>
              <a:t>Factories and industrial processes cannot afford downtime; replacing machines is often costly and out of the question. </a:t>
            </a:r>
            <a:endParaRPr/>
          </a:p>
          <a:p>
            <a:pPr indent="0" lvl="0" marL="0" rtl="0" algn="l">
              <a:lnSpc>
                <a:spcPct val="90000"/>
              </a:lnSpc>
              <a:spcBef>
                <a:spcPts val="1000"/>
              </a:spcBef>
              <a:spcAft>
                <a:spcPts val="0"/>
              </a:spcAft>
              <a:buClr>
                <a:srgbClr val="333333"/>
              </a:buClr>
              <a:buSzPts val="2400"/>
              <a:buNone/>
            </a:pPr>
            <a:r>
              <a:rPr b="0" i="0" lang="en-US" sz="2400">
                <a:solidFill>
                  <a:srgbClr val="333333"/>
                </a:solidFill>
                <a:latin typeface="Times New Roman"/>
                <a:ea typeface="Times New Roman"/>
                <a:cs typeface="Times New Roman"/>
                <a:sym typeface="Times New Roman"/>
              </a:rPr>
              <a:t>Instead, manufacturers leverage IoT sensors to help gain new insights on old machines and send alerts to maintenance when problems might be on the horizon.</a:t>
            </a:r>
            <a:endParaRPr b="1" i="0" sz="3600">
              <a:solidFill>
                <a:srgbClr val="FF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333333"/>
              </a:buClr>
              <a:buSzPts val="2400"/>
              <a:buNone/>
            </a:pPr>
            <a:r>
              <a:rPr b="0" i="0" lang="en-US" sz="2400">
                <a:solidFill>
                  <a:srgbClr val="333333"/>
                </a:solidFill>
                <a:latin typeface="Times New Roman"/>
                <a:ea typeface="Times New Roman"/>
                <a:cs typeface="Times New Roman"/>
                <a:sym typeface="Times New Roman"/>
              </a:rPr>
              <a:t>IIoT sensors require continuous wireless access often over thousands of square feet. </a:t>
            </a:r>
            <a:endParaRPr/>
          </a:p>
          <a:p>
            <a:pPr indent="0" lvl="0" marL="0" rtl="0" algn="l">
              <a:lnSpc>
                <a:spcPct val="90000"/>
              </a:lnSpc>
              <a:spcBef>
                <a:spcPts val="1000"/>
              </a:spcBef>
              <a:spcAft>
                <a:spcPts val="0"/>
              </a:spcAft>
              <a:buClr>
                <a:srgbClr val="333333"/>
              </a:buClr>
              <a:buSzPts val="2400"/>
              <a:buNone/>
            </a:pPr>
            <a:r>
              <a:rPr b="0" i="0" lang="en-US" sz="2400">
                <a:solidFill>
                  <a:srgbClr val="333333"/>
                </a:solidFill>
                <a:latin typeface="Times New Roman"/>
                <a:ea typeface="Times New Roman"/>
                <a:cs typeface="Times New Roman"/>
                <a:sym typeface="Times New Roman"/>
              </a:rPr>
              <a:t>Private 5G networks enable factories to build the exact network they need to support IIoT sensors and other technology. </a:t>
            </a:r>
            <a:endParaRPr sz="2400">
              <a:latin typeface="Times New Roman"/>
              <a:ea typeface="Times New Roman"/>
              <a:cs typeface="Times New Roman"/>
              <a:sym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34"/>
          <p:cNvSpPr txBox="1"/>
          <p:nvPr>
            <p:ph idx="1" type="body"/>
          </p:nvPr>
        </p:nvSpPr>
        <p:spPr>
          <a:xfrm>
            <a:off x="317694" y="418856"/>
            <a:ext cx="11456964" cy="627736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333333"/>
              </a:buClr>
              <a:buSzPct val="100000"/>
              <a:buChar char="•"/>
            </a:pPr>
            <a:r>
              <a:rPr b="0" i="0" lang="en-US" sz="2800">
                <a:solidFill>
                  <a:srgbClr val="333333"/>
                </a:solidFill>
                <a:latin typeface="Times New Roman"/>
                <a:ea typeface="Times New Roman"/>
                <a:cs typeface="Times New Roman"/>
                <a:sym typeface="Times New Roman"/>
              </a:rPr>
              <a:t>By strategically planning a cellular network, businesses can ensure their plants are free of dead zones and that service levels are being met</a:t>
            </a:r>
            <a:r>
              <a:rPr b="0" i="0" lang="en-US" sz="1800">
                <a:solidFill>
                  <a:srgbClr val="333333"/>
                </a:solidFill>
                <a:latin typeface="Poppins"/>
                <a:ea typeface="Poppins"/>
                <a:cs typeface="Poppins"/>
                <a:sym typeface="Poppins"/>
              </a:rPr>
              <a:t>.</a:t>
            </a:r>
            <a:endParaRPr/>
          </a:p>
          <a:p>
            <a:pPr indent="-122872" lvl="0" marL="228600" rtl="0" algn="l">
              <a:lnSpc>
                <a:spcPct val="90000"/>
              </a:lnSpc>
              <a:spcBef>
                <a:spcPts val="1000"/>
              </a:spcBef>
              <a:spcAft>
                <a:spcPts val="0"/>
              </a:spcAft>
              <a:buClr>
                <a:schemeClr val="dk1"/>
              </a:buClr>
              <a:buSzPct val="100000"/>
              <a:buNone/>
            </a:pPr>
            <a:r>
              <a:t/>
            </a:r>
            <a:endParaRPr sz="1800">
              <a:solidFill>
                <a:srgbClr val="333333"/>
              </a:solidFill>
              <a:latin typeface="Poppins"/>
              <a:ea typeface="Poppins"/>
              <a:cs typeface="Poppins"/>
              <a:sym typeface="Poppins"/>
            </a:endParaRPr>
          </a:p>
          <a:p>
            <a:pPr indent="-228600" lvl="0" marL="228600" rtl="0" algn="l">
              <a:lnSpc>
                <a:spcPct val="90000"/>
              </a:lnSpc>
              <a:spcBef>
                <a:spcPts val="1000"/>
              </a:spcBef>
              <a:spcAft>
                <a:spcPts val="0"/>
              </a:spcAft>
              <a:buClr>
                <a:schemeClr val="dk1"/>
              </a:buClr>
              <a:buSzPct val="100000"/>
              <a:buChar char="•"/>
            </a:pPr>
            <a:r>
              <a:rPr b="0" lang="en-US">
                <a:latin typeface="Times New Roman"/>
                <a:ea typeface="Times New Roman"/>
                <a:cs typeface="Times New Roman"/>
                <a:sym typeface="Times New Roman"/>
              </a:rPr>
              <a:t>Private 5G rises to industrial challenges by having the increased capacity and low-latency requirements to reliably support thousands of IIoT sensors and robotic machines in complex environments.</a:t>
            </a:r>
            <a:br>
              <a:rPr b="0" lang="en-US">
                <a:latin typeface="Times New Roman"/>
                <a:ea typeface="Times New Roman"/>
                <a:cs typeface="Times New Roman"/>
                <a:sym typeface="Times New Roman"/>
              </a:rPr>
            </a:br>
            <a:endParaRPr b="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ct val="100000"/>
              <a:buNone/>
            </a:pPr>
            <a:r>
              <a:rPr b="0" lang="en-US">
                <a:solidFill>
                  <a:srgbClr val="FF0000"/>
                </a:solidFill>
                <a:latin typeface="Times New Roman"/>
                <a:ea typeface="Times New Roman"/>
                <a:cs typeface="Times New Roman"/>
                <a:sym typeface="Times New Roman"/>
              </a:rPr>
              <a:t>Some key industrial 5G use cases are the following:</a:t>
            </a:r>
            <a:br>
              <a:rPr b="0" lang="en-US">
                <a:solidFill>
                  <a:srgbClr val="FF0000"/>
                </a:solidFill>
                <a:latin typeface="Times New Roman"/>
                <a:ea typeface="Times New Roman"/>
                <a:cs typeface="Times New Roman"/>
                <a:sym typeface="Times New Roman"/>
              </a:rPr>
            </a:br>
            <a:endParaRPr b="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ct val="100000"/>
              <a:buFont typeface="Arial"/>
              <a:buChar char="•"/>
            </a:pPr>
            <a:r>
              <a:rPr lang="en-US">
                <a:latin typeface="Times New Roman"/>
                <a:ea typeface="Times New Roman"/>
                <a:cs typeface="Times New Roman"/>
                <a:sym typeface="Times New Roman"/>
              </a:rPr>
              <a:t>Preventive maintenance through IoT sensors</a:t>
            </a:r>
            <a:endParaRPr/>
          </a:p>
          <a:p>
            <a:pPr indent="-228600" lvl="0" marL="228600" rtl="0" algn="l">
              <a:lnSpc>
                <a:spcPct val="90000"/>
              </a:lnSpc>
              <a:spcBef>
                <a:spcPts val="1000"/>
              </a:spcBef>
              <a:spcAft>
                <a:spcPts val="0"/>
              </a:spcAft>
              <a:buClr>
                <a:schemeClr val="dk1"/>
              </a:buClr>
              <a:buSzPct val="100000"/>
              <a:buFont typeface="Arial"/>
              <a:buChar char="•"/>
            </a:pPr>
            <a:r>
              <a:rPr lang="en-US">
                <a:latin typeface="Times New Roman"/>
                <a:ea typeface="Times New Roman"/>
                <a:cs typeface="Times New Roman"/>
                <a:sym typeface="Times New Roman"/>
              </a:rPr>
              <a:t>Productivity and performance monitoring</a:t>
            </a:r>
            <a:endParaRPr/>
          </a:p>
          <a:p>
            <a:pPr indent="-228600" lvl="0" marL="228600" rtl="0" algn="l">
              <a:lnSpc>
                <a:spcPct val="90000"/>
              </a:lnSpc>
              <a:spcBef>
                <a:spcPts val="1000"/>
              </a:spcBef>
              <a:spcAft>
                <a:spcPts val="0"/>
              </a:spcAft>
              <a:buClr>
                <a:schemeClr val="dk1"/>
              </a:buClr>
              <a:buSzPct val="100000"/>
              <a:buFont typeface="Arial"/>
              <a:buChar char="•"/>
            </a:pPr>
            <a:r>
              <a:rPr lang="en-US">
                <a:latin typeface="Times New Roman"/>
                <a:ea typeface="Times New Roman"/>
                <a:cs typeface="Times New Roman"/>
                <a:sym typeface="Times New Roman"/>
              </a:rPr>
              <a:t>Providing internet connectivity to legacy machines without replacement</a:t>
            </a:r>
            <a:endParaRPr/>
          </a:p>
          <a:p>
            <a:pPr indent="-228600" lvl="0" marL="228600" rtl="0" algn="l">
              <a:lnSpc>
                <a:spcPct val="90000"/>
              </a:lnSpc>
              <a:spcBef>
                <a:spcPts val="1000"/>
              </a:spcBef>
              <a:spcAft>
                <a:spcPts val="0"/>
              </a:spcAft>
              <a:buClr>
                <a:schemeClr val="dk1"/>
              </a:buClr>
              <a:buSzPct val="100000"/>
              <a:buFont typeface="Arial"/>
              <a:buChar char="•"/>
            </a:pPr>
            <a:r>
              <a:rPr lang="en-US">
                <a:latin typeface="Times New Roman"/>
                <a:ea typeface="Times New Roman"/>
                <a:cs typeface="Times New Roman"/>
                <a:sym typeface="Times New Roman"/>
              </a:rPr>
              <a:t>Controlling robotics remotely with no noticeable delay or interference</a:t>
            </a:r>
            <a:endParaRPr/>
          </a:p>
          <a:p>
            <a:pPr indent="0" lvl="0" marL="0" rtl="0" algn="l">
              <a:lnSpc>
                <a:spcPct val="90000"/>
              </a:lnSpc>
              <a:spcBef>
                <a:spcPts val="1000"/>
              </a:spcBef>
              <a:spcAft>
                <a:spcPts val="0"/>
              </a:spcAft>
              <a:buClr>
                <a:schemeClr val="dk1"/>
              </a:buClr>
              <a:buSzPct val="100000"/>
              <a:buNone/>
            </a:pPr>
            <a:br>
              <a:rPr b="0" lang="en-US">
                <a:latin typeface="Poppins"/>
                <a:ea typeface="Poppins"/>
                <a:cs typeface="Poppins"/>
                <a:sym typeface="Poppins"/>
              </a:rPr>
            </a:b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35"/>
          <p:cNvSpPr txBox="1"/>
          <p:nvPr>
            <p:ph type="title"/>
          </p:nvPr>
        </p:nvSpPr>
        <p:spPr>
          <a:xfrm>
            <a:off x="838200" y="365126"/>
            <a:ext cx="10515600" cy="87283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333333"/>
              </a:buClr>
              <a:buSzPts val="3600"/>
              <a:buFont typeface="Times New Roman"/>
              <a:buNone/>
            </a:pPr>
            <a:r>
              <a:rPr b="1" i="0" lang="en-US" sz="3600">
                <a:solidFill>
                  <a:srgbClr val="333333"/>
                </a:solidFill>
                <a:latin typeface="Times New Roman"/>
                <a:ea typeface="Times New Roman"/>
                <a:cs typeface="Times New Roman"/>
                <a:sym typeface="Times New Roman"/>
              </a:rPr>
              <a:t>Healthcare</a:t>
            </a:r>
            <a:br>
              <a:rPr b="1" i="0" lang="en-US" sz="3600">
                <a:solidFill>
                  <a:srgbClr val="333333"/>
                </a:solidFill>
                <a:latin typeface="Poppins"/>
                <a:ea typeface="Poppins"/>
                <a:cs typeface="Poppins"/>
                <a:sym typeface="Poppins"/>
              </a:rPr>
            </a:br>
            <a:endParaRPr sz="3600"/>
          </a:p>
        </p:txBody>
      </p:sp>
      <p:sp>
        <p:nvSpPr>
          <p:cNvPr id="960" name="Google Shape;960;p135"/>
          <p:cNvSpPr txBox="1"/>
          <p:nvPr>
            <p:ph idx="1" type="body"/>
          </p:nvPr>
        </p:nvSpPr>
        <p:spPr>
          <a:xfrm>
            <a:off x="309489" y="956603"/>
            <a:ext cx="11493305" cy="568334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Healthcare networks are often complicated, encompassing multiple medical machines, patient sensors, healthcare applications, and monitoring devices that span thousands of square feet.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Devices must remain secure but accessible.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Patient data must remain confidential but available to the right staff.</a:t>
            </a:r>
            <a:br>
              <a:rPr b="0" i="0" lang="en-US">
                <a:solidFill>
                  <a:srgbClr val="333333"/>
                </a:solidFill>
                <a:latin typeface="Times New Roman"/>
                <a:ea typeface="Times New Roman"/>
                <a:cs typeface="Times New Roman"/>
                <a:sym typeface="Times New Roman"/>
              </a:rPr>
            </a:br>
            <a:endParaRPr b="0" i="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Hospitals use IoT sensors to track the performance and location of critical hardware such as insulin pumps, ventilators, crash carts, and EKG machines.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These sensors can help maintenance know where equipment is and when it needs to be repaired.</a:t>
            </a:r>
            <a:endParaRPr/>
          </a:p>
          <a:p>
            <a:pPr indent="-228600" lvl="0" marL="228600" rtl="0" algn="l">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Managers can also use this data to understand their capacity and inventory levels for equipment and even medication.</a:t>
            </a:r>
            <a:br>
              <a:rPr b="0" i="0" lang="en-US" sz="2400">
                <a:solidFill>
                  <a:srgbClr val="333333"/>
                </a:solidFill>
                <a:latin typeface="Times New Roman"/>
                <a:ea typeface="Times New Roman"/>
                <a:cs typeface="Times New Roman"/>
                <a:sym typeface="Times New Roman"/>
              </a:rPr>
            </a:br>
            <a:endParaRPr b="0" i="0" sz="2400">
              <a:solidFill>
                <a:srgbClr val="333333"/>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b="0" i="0">
              <a:solidFill>
                <a:srgbClr val="333333"/>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36"/>
          <p:cNvSpPr txBox="1"/>
          <p:nvPr>
            <p:ph idx="1" type="body"/>
          </p:nvPr>
        </p:nvSpPr>
        <p:spPr>
          <a:xfrm>
            <a:off x="239151" y="196948"/>
            <a:ext cx="11577711" cy="666105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Since cellular devices use secure SIM authentication, cellular networks prove to be a much more secure option than other wireless alternatives, making it easier to stay compliant.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Even in the busiest hours, hospital IT staff can rest easy knowing their 5G network can reliably support a growing number of patients, visitors, and device inventory.</a:t>
            </a:r>
            <a:br>
              <a:rPr b="0" i="0" lang="en-US">
                <a:solidFill>
                  <a:srgbClr val="333333"/>
                </a:solidFill>
                <a:latin typeface="Times New Roman"/>
                <a:ea typeface="Times New Roman"/>
                <a:cs typeface="Times New Roman"/>
                <a:sym typeface="Times New Roman"/>
              </a:rPr>
            </a:br>
            <a:endParaRPr b="0" i="0">
              <a:solidFill>
                <a:srgbClr val="333333"/>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ts val="2800"/>
              <a:buNone/>
            </a:pPr>
            <a:r>
              <a:rPr b="0" i="0" lang="en-US">
                <a:solidFill>
                  <a:srgbClr val="FF0000"/>
                </a:solidFill>
                <a:latin typeface="Times New Roman"/>
                <a:ea typeface="Times New Roman"/>
                <a:cs typeface="Times New Roman"/>
                <a:sym typeface="Times New Roman"/>
              </a:rPr>
              <a:t>Some key healthcare 5G use cases are the following:</a:t>
            </a:r>
            <a:br>
              <a:rPr b="0" i="0" lang="en-US">
                <a:solidFill>
                  <a:srgbClr val="FF0000"/>
                </a:solidFill>
                <a:latin typeface="Times New Roman"/>
                <a:ea typeface="Times New Roman"/>
                <a:cs typeface="Times New Roman"/>
                <a:sym typeface="Times New Roman"/>
              </a:rPr>
            </a:br>
            <a:endParaRPr b="0" i="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Inventory management of machines, drugs, supplies, and medical waste</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Physical location tracking of life-saving equipment</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Preventive maintenance sensors that automatically create work orders</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Secure cross-campus service for both staff and patients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37"/>
          <p:cNvSpPr txBox="1"/>
          <p:nvPr>
            <p:ph type="title"/>
          </p:nvPr>
        </p:nvSpPr>
        <p:spPr>
          <a:xfrm>
            <a:off x="838200" y="365126"/>
            <a:ext cx="10515600" cy="6758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33333"/>
              </a:buClr>
              <a:buSzPct val="100000"/>
              <a:buFont typeface="Times New Roman"/>
              <a:buNone/>
            </a:pPr>
            <a:r>
              <a:rPr b="1" i="0" lang="en-US" sz="4000">
                <a:solidFill>
                  <a:srgbClr val="333333"/>
                </a:solidFill>
                <a:latin typeface="Times New Roman"/>
                <a:ea typeface="Times New Roman"/>
                <a:cs typeface="Times New Roman"/>
                <a:sym typeface="Times New Roman"/>
              </a:rPr>
              <a:t>Autonomous</a:t>
            </a:r>
            <a:r>
              <a:rPr b="1" i="0" lang="en-US">
                <a:solidFill>
                  <a:srgbClr val="333333"/>
                </a:solidFill>
                <a:latin typeface="Poppins"/>
                <a:ea typeface="Poppins"/>
                <a:cs typeface="Poppins"/>
                <a:sym typeface="Poppins"/>
              </a:rPr>
              <a:t> </a:t>
            </a:r>
            <a:r>
              <a:rPr b="1" i="0" lang="en-US" sz="4000">
                <a:solidFill>
                  <a:srgbClr val="333333"/>
                </a:solidFill>
                <a:latin typeface="Times New Roman"/>
                <a:ea typeface="Times New Roman"/>
                <a:cs typeface="Times New Roman"/>
                <a:sym typeface="Times New Roman"/>
              </a:rPr>
              <a:t>Vehicles</a:t>
            </a:r>
            <a:br>
              <a:rPr b="1" i="0" lang="en-US">
                <a:solidFill>
                  <a:srgbClr val="333333"/>
                </a:solidFill>
                <a:latin typeface="Poppins"/>
                <a:ea typeface="Poppins"/>
                <a:cs typeface="Poppins"/>
                <a:sym typeface="Poppins"/>
              </a:rPr>
            </a:br>
            <a:endParaRPr/>
          </a:p>
        </p:txBody>
      </p:sp>
      <p:sp>
        <p:nvSpPr>
          <p:cNvPr id="971" name="Google Shape;971;p137"/>
          <p:cNvSpPr txBox="1"/>
          <p:nvPr>
            <p:ph idx="1" type="body"/>
          </p:nvPr>
        </p:nvSpPr>
        <p:spPr>
          <a:xfrm>
            <a:off x="365759" y="844062"/>
            <a:ext cx="11479237" cy="60139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Autonomous vehicles need to be able to process information and adjust accordingly in as little time as possible.</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 The ultra-low latency, increased capacity, and coverage will enable fleets of autonomous vehicles to receive updates and make changes.</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 While driverless vehicles aren’t everywhere yet, 5G will play a critical role in how vehicles communicate and function at scale.</a:t>
            </a:r>
            <a:br>
              <a:rPr b="0" i="0" lang="en-US">
                <a:solidFill>
                  <a:srgbClr val="333333"/>
                </a:solidFill>
                <a:latin typeface="Times New Roman"/>
                <a:ea typeface="Times New Roman"/>
                <a:cs typeface="Times New Roman"/>
                <a:sym typeface="Times New Roman"/>
              </a:rPr>
            </a:br>
            <a:endParaRPr b="0" i="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Weather stations can share insights with autonomous drones in the air, allowing them to adjust their course automatically with no human input.</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 Other vehicles may be able to share insights with each other to help avoid accidents, reduce highway congestion, and improve safety standards.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38"/>
          <p:cNvSpPr txBox="1"/>
          <p:nvPr>
            <p:ph idx="1" type="body"/>
          </p:nvPr>
        </p:nvSpPr>
        <p:spPr>
          <a:xfrm>
            <a:off x="661183" y="379828"/>
            <a:ext cx="10986866" cy="64781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Vehicle manufacturers will be able to update firmware, patch security flaws, and add new features leveraging 5G networks.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As this technology evolves new opportunities will emerge for companies to serve the autonomous vehicle market by using private 5G as the backbone of their business.</a:t>
            </a:r>
            <a:br>
              <a:rPr b="0" i="0" lang="en-US">
                <a:solidFill>
                  <a:srgbClr val="333333"/>
                </a:solidFill>
                <a:latin typeface="Times New Roman"/>
                <a:ea typeface="Times New Roman"/>
                <a:cs typeface="Times New Roman"/>
                <a:sym typeface="Times New Roman"/>
              </a:rPr>
            </a:br>
            <a:endParaRPr b="0" i="0">
              <a:solidFill>
                <a:srgbClr val="333333"/>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ts val="2800"/>
              <a:buNone/>
            </a:pPr>
            <a:r>
              <a:rPr b="0" i="0" lang="en-US">
                <a:solidFill>
                  <a:srgbClr val="FF0000"/>
                </a:solidFill>
                <a:latin typeface="Times New Roman"/>
                <a:ea typeface="Times New Roman"/>
                <a:cs typeface="Times New Roman"/>
                <a:sym typeface="Times New Roman"/>
              </a:rPr>
              <a:t>Some key autonomous vehicle 5G use cases are the following:</a:t>
            </a:r>
            <a:br>
              <a:rPr b="0" i="0" lang="en-US">
                <a:solidFill>
                  <a:srgbClr val="FF0000"/>
                </a:solidFill>
                <a:latin typeface="Times New Roman"/>
                <a:ea typeface="Times New Roman"/>
                <a:cs typeface="Times New Roman"/>
                <a:sym typeface="Times New Roman"/>
              </a:rPr>
            </a:br>
            <a:endParaRPr b="0" i="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Automatic updates, security patches, and feature additions</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Real-time weather, traffic, and safety updates to vehicles in route</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Safe retrieval of stolen vehicles</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Vehicle-to-vehicle communication</a:t>
            </a:r>
            <a:endParaRPr/>
          </a:p>
          <a:p>
            <a:pPr indent="0" lvl="0" marL="0" rtl="0" algn="l">
              <a:lnSpc>
                <a:spcPct val="90000"/>
              </a:lnSpc>
              <a:spcBef>
                <a:spcPts val="1000"/>
              </a:spcBef>
              <a:spcAft>
                <a:spcPts val="0"/>
              </a:spcAft>
              <a:buClr>
                <a:srgbClr val="7030A0"/>
              </a:buClr>
              <a:buSzPts val="2800"/>
              <a:buNone/>
            </a:pPr>
            <a:r>
              <a:rPr b="0" i="0" lang="en-US">
                <a:solidFill>
                  <a:srgbClr val="7030A0"/>
                </a:solidFill>
                <a:latin typeface="Times New Roman"/>
                <a:ea typeface="Times New Roman"/>
                <a:cs typeface="Times New Roman"/>
                <a:sym typeface="Times New Roman"/>
              </a:rPr>
              <a:t>Waymo, </a:t>
            </a:r>
            <a:r>
              <a:rPr lang="en-US" u="sng">
                <a:solidFill>
                  <a:srgbClr val="7030A0"/>
                </a:solidFill>
                <a:latin typeface="Times New Roman"/>
                <a:ea typeface="Times New Roman"/>
                <a:cs typeface="Times New Roman"/>
                <a:sym typeface="Times New Roman"/>
              </a:rPr>
              <a:t>Tesla</a:t>
            </a:r>
            <a:r>
              <a:rPr b="0" i="0" lang="en-US">
                <a:solidFill>
                  <a:srgbClr val="7030A0"/>
                </a:solidFill>
                <a:latin typeface="Times New Roman"/>
                <a:ea typeface="Times New Roman"/>
                <a:cs typeface="Times New Roman"/>
                <a:sym typeface="Times New Roman"/>
              </a:rPr>
              <a:t>, and Uber are all working towards making </a:t>
            </a:r>
            <a:r>
              <a:rPr b="0" i="0" lang="en-US" u="sng">
                <a:solidFill>
                  <a:srgbClr val="7030A0"/>
                </a:solidFill>
                <a:latin typeface="Times New Roman"/>
                <a:ea typeface="Times New Roman"/>
                <a:cs typeface="Times New Roman"/>
                <a:sym typeface="Times New Roman"/>
                <a:hlinkClick r:id="rId3">
                  <a:extLst>
                    <a:ext uri="{A12FA001-AC4F-418D-AE19-62706E023703}">
                      <ahyp:hlinkClr val="tx"/>
                    </a:ext>
                  </a:extLst>
                </a:hlinkClick>
              </a:rPr>
              <a:t>self-driving cars</a:t>
            </a:r>
            <a:r>
              <a:rPr b="0" i="0" lang="en-US">
                <a:solidFill>
                  <a:srgbClr val="7030A0"/>
                </a:solidFill>
                <a:latin typeface="Times New Roman"/>
                <a:ea typeface="Times New Roman"/>
                <a:cs typeface="Times New Roman"/>
                <a:sym typeface="Times New Roman"/>
              </a:rPr>
              <a:t> a reality, so the future of autonomous cars is right around the corner</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39"/>
          <p:cNvSpPr txBox="1"/>
          <p:nvPr>
            <p:ph type="title"/>
          </p:nvPr>
        </p:nvSpPr>
        <p:spPr>
          <a:xfrm>
            <a:off x="641252" y="406399"/>
            <a:ext cx="10515600" cy="5492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33333"/>
              </a:buClr>
              <a:buSzPct val="100000"/>
              <a:buFont typeface="Times New Roman"/>
              <a:buNone/>
            </a:pPr>
            <a:r>
              <a:rPr b="1" i="0" lang="en-US" sz="4000">
                <a:solidFill>
                  <a:srgbClr val="333333"/>
                </a:solidFill>
                <a:latin typeface="Times New Roman"/>
                <a:ea typeface="Times New Roman"/>
                <a:cs typeface="Times New Roman"/>
                <a:sym typeface="Times New Roman"/>
              </a:rPr>
              <a:t>Education</a:t>
            </a:r>
            <a:br>
              <a:rPr b="1" i="0" lang="en-US">
                <a:solidFill>
                  <a:srgbClr val="333333"/>
                </a:solidFill>
                <a:latin typeface="Poppins"/>
                <a:ea typeface="Poppins"/>
                <a:cs typeface="Poppins"/>
                <a:sym typeface="Poppins"/>
              </a:rPr>
            </a:br>
            <a:endParaRPr/>
          </a:p>
        </p:txBody>
      </p:sp>
      <p:sp>
        <p:nvSpPr>
          <p:cNvPr id="982" name="Google Shape;982;p139"/>
          <p:cNvSpPr txBox="1"/>
          <p:nvPr>
            <p:ph idx="1" type="body"/>
          </p:nvPr>
        </p:nvSpPr>
        <p:spPr>
          <a:xfrm>
            <a:off x="520505" y="955674"/>
            <a:ext cx="11282289" cy="575461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Both college campuses and KG–12 schools can leverage private 5G to provide campus-wide network access and bridge the digital divide. </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College campuses have the challenging task of providing secure network access for students and staff across the size of a small town. </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This can be a challenge especially with multiple buildings and outdoor study areas that need wireless access.</a:t>
            </a:r>
            <a:br>
              <a:rPr b="0" i="0" lang="en-US">
                <a:solidFill>
                  <a:srgbClr val="333333"/>
                </a:solidFill>
                <a:latin typeface="Times New Roman"/>
                <a:ea typeface="Times New Roman"/>
                <a:cs typeface="Times New Roman"/>
                <a:sym typeface="Times New Roman"/>
              </a:rPr>
            </a:br>
            <a:endParaRPr b="0" i="0">
              <a:solidFill>
                <a:srgbClr val="333333"/>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The power levels cellular networks offer make it easy to provide blanket coverage over many acres of both indoor and outdoor space. </a:t>
            </a:r>
            <a:endParaRPr/>
          </a:p>
          <a:p>
            <a:pPr indent="-228600" lvl="0" marL="228600" rtl="0" algn="just">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Through a combination of indoor and outdoor infrastructure, college campuses can ensure lecture halls, study areas, and outdoor spaces are adequately covered.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4"/>
          <p:cNvSpPr txBox="1"/>
          <p:nvPr>
            <p:ph idx="1" type="body"/>
          </p:nvPr>
        </p:nvSpPr>
        <p:spPr>
          <a:xfrm>
            <a:off x="838199" y="374754"/>
            <a:ext cx="10959059" cy="617594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FF0000"/>
              </a:buClr>
              <a:buSzPct val="100000"/>
              <a:buChar char="•"/>
            </a:pPr>
            <a:r>
              <a:rPr b="1" i="0" lang="en-US">
                <a:solidFill>
                  <a:srgbClr val="FF0000"/>
                </a:solidFill>
                <a:latin typeface="Times New Roman"/>
                <a:ea typeface="Times New Roman"/>
                <a:cs typeface="Times New Roman"/>
                <a:sym typeface="Times New Roman"/>
              </a:rPr>
              <a:t>Interference</a:t>
            </a:r>
            <a:endParaRPr/>
          </a:p>
          <a:p>
            <a:pPr indent="0" lvl="0" marL="0" rtl="0" algn="l">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Wireless Communication systems use open space as the medium for transmitting signals. As a result, there is a huge chance that radio signals from one wireless communication system or network might interfere with other signals.</a:t>
            </a:r>
            <a:endParaRPr/>
          </a:p>
          <a:p>
            <a:pPr indent="0" lvl="0" marL="0" rtl="0" algn="l">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The best example is Bluetooth and Wi-Fi (WLAN). Both these technologies use the 2.4GHz frequency for communication and when both of these devices are active at the same time, there is a chance of interference.</a:t>
            </a:r>
            <a:endParaRPr/>
          </a:p>
          <a:p>
            <a:pPr indent="-228600" lvl="0" marL="228600" rtl="0" algn="l">
              <a:lnSpc>
                <a:spcPct val="90000"/>
              </a:lnSpc>
              <a:spcBef>
                <a:spcPts val="1000"/>
              </a:spcBef>
              <a:spcAft>
                <a:spcPts val="0"/>
              </a:spcAft>
              <a:buClr>
                <a:srgbClr val="FF0000"/>
              </a:buClr>
              <a:buSzPct val="100000"/>
              <a:buChar char="•"/>
            </a:pPr>
            <a:r>
              <a:rPr b="1" i="0" lang="en-US">
                <a:solidFill>
                  <a:srgbClr val="FF0000"/>
                </a:solidFill>
                <a:latin typeface="Times New Roman"/>
                <a:ea typeface="Times New Roman"/>
                <a:cs typeface="Times New Roman"/>
                <a:sym typeface="Times New Roman"/>
              </a:rPr>
              <a:t>Security</a:t>
            </a:r>
            <a:endParaRPr/>
          </a:p>
          <a:p>
            <a:pPr indent="0" lvl="0" marL="0" rtl="0" algn="l">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One of the main concerns of wireless communication is Security of the data. Since the signals are transmitted in open space, it is possible that an intruder can intercept the signals and copy sensitive information.</a:t>
            </a:r>
            <a:endParaRPr/>
          </a:p>
          <a:p>
            <a:pPr indent="-228600" lvl="0" marL="228600" rtl="0" algn="l">
              <a:lnSpc>
                <a:spcPct val="90000"/>
              </a:lnSpc>
              <a:spcBef>
                <a:spcPts val="1000"/>
              </a:spcBef>
              <a:spcAft>
                <a:spcPts val="0"/>
              </a:spcAft>
              <a:buClr>
                <a:srgbClr val="FF0000"/>
              </a:buClr>
              <a:buSzPct val="100000"/>
              <a:buChar char="•"/>
            </a:pPr>
            <a:r>
              <a:rPr b="1" i="0" lang="en-US">
                <a:solidFill>
                  <a:srgbClr val="FF0000"/>
                </a:solidFill>
                <a:latin typeface="Times New Roman"/>
                <a:ea typeface="Times New Roman"/>
                <a:cs typeface="Times New Roman"/>
                <a:sym typeface="Times New Roman"/>
              </a:rPr>
              <a:t>Health Concerns</a:t>
            </a:r>
            <a:endParaRPr/>
          </a:p>
          <a:p>
            <a:pPr indent="0" lvl="0" marL="0" rtl="0" algn="l">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Continuous exposure to any type of radiation can be hazardous. Even though the levels of RF energy that can cause the damage are not accurately established, it is advised to avoid RF radiation to the maximum.</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40"/>
          <p:cNvSpPr txBox="1"/>
          <p:nvPr>
            <p:ph idx="1" type="body"/>
          </p:nvPr>
        </p:nvSpPr>
        <p:spPr>
          <a:xfrm>
            <a:off x="402102" y="278177"/>
            <a:ext cx="11499166" cy="636177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600"/>
              <a:buChar char="•"/>
            </a:pPr>
            <a:r>
              <a:rPr b="0" i="0" lang="en-US" sz="2600">
                <a:solidFill>
                  <a:srgbClr val="333333"/>
                </a:solidFill>
                <a:latin typeface="Times New Roman"/>
                <a:ea typeface="Times New Roman"/>
                <a:cs typeface="Times New Roman"/>
                <a:sym typeface="Times New Roman"/>
              </a:rPr>
              <a:t>Long-range roof-mounted antennas can extend well beyond the campus ground and allow students to access school resources from their homes, even if they don’t have internet at home. </a:t>
            </a:r>
            <a:endParaRPr/>
          </a:p>
          <a:p>
            <a:pPr indent="-228600" lvl="0" marL="228600" rtl="0" algn="l">
              <a:lnSpc>
                <a:spcPct val="90000"/>
              </a:lnSpc>
              <a:spcBef>
                <a:spcPts val="1000"/>
              </a:spcBef>
              <a:spcAft>
                <a:spcPts val="0"/>
              </a:spcAft>
              <a:buClr>
                <a:srgbClr val="333333"/>
              </a:buClr>
              <a:buSzPts val="2600"/>
              <a:buChar char="•"/>
            </a:pPr>
            <a:r>
              <a:rPr b="0" i="0" lang="en-US" sz="2600">
                <a:solidFill>
                  <a:srgbClr val="333333"/>
                </a:solidFill>
                <a:latin typeface="Times New Roman"/>
                <a:ea typeface="Times New Roman"/>
                <a:cs typeface="Times New Roman"/>
                <a:sym typeface="Times New Roman"/>
              </a:rPr>
              <a:t>Since each device uses SIM technology, IT staff can easily manage devices and segment staff and student networks with ease.</a:t>
            </a:r>
            <a:br>
              <a:rPr b="0" i="0" lang="en-US" sz="2600">
                <a:solidFill>
                  <a:srgbClr val="333333"/>
                </a:solidFill>
                <a:latin typeface="Times New Roman"/>
                <a:ea typeface="Times New Roman"/>
                <a:cs typeface="Times New Roman"/>
                <a:sym typeface="Times New Roman"/>
              </a:rPr>
            </a:br>
            <a:endParaRPr b="0" i="0" sz="2600">
              <a:solidFill>
                <a:srgbClr val="333333"/>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ts val="2600"/>
              <a:buNone/>
            </a:pPr>
            <a:r>
              <a:rPr b="0" i="0" lang="en-US" sz="2600">
                <a:solidFill>
                  <a:srgbClr val="FF0000"/>
                </a:solidFill>
                <a:latin typeface="Times New Roman"/>
                <a:ea typeface="Times New Roman"/>
                <a:cs typeface="Times New Roman"/>
                <a:sym typeface="Times New Roman"/>
              </a:rPr>
              <a:t>Some key education 5G use cases are the following:</a:t>
            </a:r>
            <a:br>
              <a:rPr b="0" i="0" lang="en-US" sz="2600">
                <a:solidFill>
                  <a:srgbClr val="FF0000"/>
                </a:solidFill>
                <a:latin typeface="Times New Roman"/>
                <a:ea typeface="Times New Roman"/>
                <a:cs typeface="Times New Roman"/>
                <a:sym typeface="Times New Roman"/>
              </a:rPr>
            </a:br>
            <a:endParaRPr b="0" i="0" sz="260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600"/>
              <a:buFont typeface="Arial"/>
              <a:buChar char="•"/>
            </a:pPr>
            <a:r>
              <a:rPr b="0" i="0" lang="en-US" sz="2600">
                <a:solidFill>
                  <a:srgbClr val="333333"/>
                </a:solidFill>
                <a:latin typeface="Times New Roman"/>
                <a:ea typeface="Times New Roman"/>
                <a:cs typeface="Times New Roman"/>
                <a:sym typeface="Times New Roman"/>
              </a:rPr>
              <a:t>Providing controlled internet access for students at home</a:t>
            </a:r>
            <a:endParaRPr/>
          </a:p>
          <a:p>
            <a:pPr indent="-228600" lvl="0" marL="228600" rtl="0" algn="l">
              <a:lnSpc>
                <a:spcPct val="90000"/>
              </a:lnSpc>
              <a:spcBef>
                <a:spcPts val="1000"/>
              </a:spcBef>
              <a:spcAft>
                <a:spcPts val="0"/>
              </a:spcAft>
              <a:buClr>
                <a:srgbClr val="333333"/>
              </a:buClr>
              <a:buSzPts val="2600"/>
              <a:buFont typeface="Arial"/>
              <a:buChar char="•"/>
            </a:pPr>
            <a:r>
              <a:rPr b="0" i="0" lang="en-US" sz="2600">
                <a:solidFill>
                  <a:srgbClr val="333333"/>
                </a:solidFill>
                <a:latin typeface="Times New Roman"/>
                <a:ea typeface="Times New Roman"/>
                <a:cs typeface="Times New Roman"/>
                <a:sym typeface="Times New Roman"/>
              </a:rPr>
              <a:t>Designing reliable cellular blanket coverage across campus</a:t>
            </a:r>
            <a:endParaRPr/>
          </a:p>
          <a:p>
            <a:pPr indent="-228600" lvl="0" marL="228600" rtl="0" algn="l">
              <a:lnSpc>
                <a:spcPct val="90000"/>
              </a:lnSpc>
              <a:spcBef>
                <a:spcPts val="1000"/>
              </a:spcBef>
              <a:spcAft>
                <a:spcPts val="0"/>
              </a:spcAft>
              <a:buClr>
                <a:srgbClr val="333333"/>
              </a:buClr>
              <a:buSzPts val="2600"/>
              <a:buFont typeface="Arial"/>
              <a:buChar char="•"/>
            </a:pPr>
            <a:r>
              <a:rPr b="0" i="0" lang="en-US" sz="2600">
                <a:solidFill>
                  <a:srgbClr val="333333"/>
                </a:solidFill>
                <a:latin typeface="Times New Roman"/>
                <a:ea typeface="Times New Roman"/>
                <a:cs typeface="Times New Roman"/>
                <a:sym typeface="Times New Roman"/>
              </a:rPr>
              <a:t>Using IoT sensors to track classroom attendance, study room availability, and public transportation</a:t>
            </a:r>
            <a:endParaRPr/>
          </a:p>
          <a:p>
            <a:pPr indent="-228600" lvl="0" marL="228600" rtl="0" algn="l">
              <a:lnSpc>
                <a:spcPct val="90000"/>
              </a:lnSpc>
              <a:spcBef>
                <a:spcPts val="1000"/>
              </a:spcBef>
              <a:spcAft>
                <a:spcPts val="0"/>
              </a:spcAft>
              <a:buClr>
                <a:srgbClr val="333333"/>
              </a:buClr>
              <a:buSzPts val="2600"/>
              <a:buFont typeface="Arial"/>
              <a:buChar char="•"/>
            </a:pPr>
            <a:r>
              <a:rPr b="0" i="0" lang="en-US" sz="2600">
                <a:solidFill>
                  <a:srgbClr val="333333"/>
                </a:solidFill>
                <a:latin typeface="Times New Roman"/>
                <a:ea typeface="Times New Roman"/>
                <a:cs typeface="Times New Roman"/>
                <a:sym typeface="Times New Roman"/>
              </a:rPr>
              <a:t>Securely segment staff and students networks</a:t>
            </a:r>
            <a:endParaRPr/>
          </a:p>
          <a:p>
            <a:pPr indent="-228600" lvl="0" marL="228600" rtl="0" algn="l">
              <a:lnSpc>
                <a:spcPct val="90000"/>
              </a:lnSpc>
              <a:spcBef>
                <a:spcPts val="1000"/>
              </a:spcBef>
              <a:spcAft>
                <a:spcPts val="0"/>
              </a:spcAft>
              <a:buClr>
                <a:srgbClr val="333333"/>
              </a:buClr>
              <a:buSzPts val="2600"/>
              <a:buFont typeface="Arial"/>
              <a:buChar char="•"/>
            </a:pPr>
            <a:r>
              <a:rPr b="0" i="0" lang="en-US" sz="2600">
                <a:solidFill>
                  <a:srgbClr val="333333"/>
                </a:solidFill>
                <a:latin typeface="Times New Roman"/>
                <a:ea typeface="Times New Roman"/>
                <a:cs typeface="Times New Roman"/>
                <a:sym typeface="Times New Roman"/>
              </a:rPr>
              <a:t>Promote fast and reliable outdoor learning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41"/>
          <p:cNvSpPr txBox="1"/>
          <p:nvPr>
            <p:ph type="title"/>
          </p:nvPr>
        </p:nvSpPr>
        <p:spPr>
          <a:xfrm>
            <a:off x="486508" y="145830"/>
            <a:ext cx="10515600" cy="53520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33333"/>
              </a:buClr>
              <a:buSzPct val="100000"/>
              <a:buFont typeface="Times New Roman"/>
              <a:buNone/>
            </a:pPr>
            <a:r>
              <a:rPr b="1" i="0" lang="en-US" sz="4000">
                <a:solidFill>
                  <a:srgbClr val="333333"/>
                </a:solidFill>
                <a:latin typeface="Times New Roman"/>
                <a:ea typeface="Times New Roman"/>
                <a:cs typeface="Times New Roman"/>
                <a:sym typeface="Times New Roman"/>
              </a:rPr>
              <a:t>Smart Cities</a:t>
            </a:r>
            <a:endParaRPr sz="4000">
              <a:latin typeface="Times New Roman"/>
              <a:ea typeface="Times New Roman"/>
              <a:cs typeface="Times New Roman"/>
              <a:sym typeface="Times New Roman"/>
            </a:endParaRPr>
          </a:p>
        </p:txBody>
      </p:sp>
      <p:sp>
        <p:nvSpPr>
          <p:cNvPr id="993" name="Google Shape;993;p141"/>
          <p:cNvSpPr txBox="1"/>
          <p:nvPr>
            <p:ph idx="1" type="body"/>
          </p:nvPr>
        </p:nvSpPr>
        <p:spPr>
          <a:xfrm>
            <a:off x="239151" y="801858"/>
            <a:ext cx="11563643" cy="59103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Smart cities may seem like a concept from the future, but they are already here.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City governments use 5G networks to provide better services to their citizens, track public utilities, and monitor city infrastructure proactively.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In some cases, municipalities offer portions of the 5G network for their citizens to use as a free service.</a:t>
            </a:r>
            <a:br>
              <a:rPr b="0" i="0" lang="en-US">
                <a:solidFill>
                  <a:srgbClr val="333333"/>
                </a:solidFill>
                <a:latin typeface="Times New Roman"/>
                <a:ea typeface="Times New Roman"/>
                <a:cs typeface="Times New Roman"/>
                <a:sym typeface="Times New Roman"/>
              </a:rPr>
            </a:br>
            <a:endParaRPr b="0" i="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Services such as waste management and water treatment can use 5G networks to track their fleet and monitor critical infrastructure for issues.</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 IoT-enabled dumpsters and trucks can monitor fleet inventory and help cities understand how much waste they produce and where that waste accumulates.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42"/>
          <p:cNvSpPr txBox="1"/>
          <p:nvPr>
            <p:ph idx="1" type="body"/>
          </p:nvPr>
        </p:nvSpPr>
        <p:spPr>
          <a:xfrm>
            <a:off x="337625" y="211015"/>
            <a:ext cx="11535508" cy="664698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Transportation departments can use 5G to monitor for highway congestion and reliably access high-definition, live video feed of traffic cameras across the city. </a:t>
            </a:r>
            <a:endParaRPr/>
          </a:p>
          <a:p>
            <a:pPr indent="-228600" lvl="0" marL="228600" rtl="0" algn="l">
              <a:lnSpc>
                <a:spcPct val="90000"/>
              </a:lnSpc>
              <a:spcBef>
                <a:spcPts val="1000"/>
              </a:spcBef>
              <a:spcAft>
                <a:spcPts val="0"/>
              </a:spcAft>
              <a:buClr>
                <a:srgbClr val="333333"/>
              </a:buClr>
              <a:buSzPts val="2800"/>
              <a:buChar char="•"/>
            </a:pPr>
            <a:r>
              <a:rPr b="0" i="0" lang="en-US">
                <a:solidFill>
                  <a:srgbClr val="333333"/>
                </a:solidFill>
                <a:latin typeface="Times New Roman"/>
                <a:ea typeface="Times New Roman"/>
                <a:cs typeface="Times New Roman"/>
                <a:sym typeface="Times New Roman"/>
              </a:rPr>
              <a:t>With the ability to span hundreds of miles and support millions of devices, 5G networks make smart cities a reality.</a:t>
            </a:r>
            <a:br>
              <a:rPr b="0" i="0" lang="en-US">
                <a:solidFill>
                  <a:srgbClr val="333333"/>
                </a:solidFill>
                <a:latin typeface="Times New Roman"/>
                <a:ea typeface="Times New Roman"/>
                <a:cs typeface="Times New Roman"/>
                <a:sym typeface="Times New Roman"/>
              </a:rPr>
            </a:br>
            <a:endParaRPr b="0" i="0">
              <a:solidFill>
                <a:srgbClr val="333333"/>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ts val="2800"/>
              <a:buNone/>
            </a:pPr>
            <a:r>
              <a:rPr b="0" i="0" lang="en-US">
                <a:solidFill>
                  <a:srgbClr val="FF0000"/>
                </a:solidFill>
                <a:latin typeface="Times New Roman"/>
                <a:ea typeface="Times New Roman"/>
                <a:cs typeface="Times New Roman"/>
                <a:sym typeface="Times New Roman"/>
              </a:rPr>
              <a:t>A few smart city 5G use cases are the following:</a:t>
            </a:r>
            <a:br>
              <a:rPr b="0" i="0" lang="en-US">
                <a:solidFill>
                  <a:srgbClr val="FF0000"/>
                </a:solidFill>
                <a:latin typeface="Times New Roman"/>
                <a:ea typeface="Times New Roman"/>
                <a:cs typeface="Times New Roman"/>
                <a:sym typeface="Times New Roman"/>
              </a:rPr>
            </a:br>
            <a:endParaRPr b="0" i="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Fleet tracking</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Infrastructure monitoring with IoT sensors</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City-wide video surveillance and traffic cameras</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Secure and controlled internet access for residents</a:t>
            </a:r>
            <a:endParaRPr/>
          </a:p>
          <a:p>
            <a:pPr indent="-50800" lvl="0" marL="228600" rtl="0" algn="l">
              <a:lnSpc>
                <a:spcPct val="90000"/>
              </a:lnSpc>
              <a:spcBef>
                <a:spcPts val="1000"/>
              </a:spcBef>
              <a:spcAft>
                <a:spcPts val="0"/>
              </a:spcAft>
              <a:buClr>
                <a:schemeClr val="dk1"/>
              </a:buClr>
              <a:buSzPts val="2800"/>
              <a:buFont typeface="Arial"/>
              <a:buNone/>
            </a:pPr>
            <a:r>
              <a:t/>
            </a:r>
            <a:endParaRPr b="0" i="0">
              <a:solidFill>
                <a:srgbClr val="333333"/>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7030A0"/>
              </a:buClr>
              <a:buSzPts val="2800"/>
              <a:buNone/>
            </a:pPr>
            <a:r>
              <a:rPr b="0" i="0" lang="en-US">
                <a:solidFill>
                  <a:srgbClr val="7030A0"/>
                </a:solidFill>
                <a:latin typeface="Times New Roman"/>
                <a:ea typeface="Times New Roman"/>
                <a:cs typeface="Times New Roman"/>
                <a:sym typeface="Times New Roman"/>
              </a:rPr>
              <a:t>The </a:t>
            </a:r>
            <a:r>
              <a:rPr lang="en-US" u="sng">
                <a:solidFill>
                  <a:srgbClr val="7030A0"/>
                </a:solidFill>
                <a:latin typeface="Times New Roman"/>
                <a:ea typeface="Times New Roman"/>
                <a:cs typeface="Times New Roman"/>
                <a:sym typeface="Times New Roman"/>
              </a:rPr>
              <a:t>Alba Iulia Smart City,</a:t>
            </a:r>
            <a:r>
              <a:rPr b="0" i="0" lang="en-US">
                <a:solidFill>
                  <a:srgbClr val="7030A0"/>
                </a:solidFill>
                <a:latin typeface="Times New Roman"/>
                <a:ea typeface="Times New Roman"/>
                <a:cs typeface="Times New Roman"/>
                <a:sym typeface="Times New Roman"/>
              </a:rPr>
              <a:t> which successfully included bottleneck management, parking sensors, and automated wastewater treatment, is one of the 5G use cases being showcased by network providers.</a:t>
            </a:r>
            <a:endParaRPr>
              <a:solidFill>
                <a:srgbClr val="7030A0"/>
              </a:solidFill>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43"/>
          <p:cNvSpPr txBox="1"/>
          <p:nvPr>
            <p:ph idx="1" type="body"/>
          </p:nvPr>
        </p:nvSpPr>
        <p:spPr>
          <a:xfrm>
            <a:off x="295421" y="267286"/>
            <a:ext cx="11535507" cy="659071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rgbClr val="333333"/>
              </a:buClr>
              <a:buSzPct val="100000"/>
              <a:buNone/>
            </a:pPr>
            <a:r>
              <a:rPr b="1" i="0" lang="en-US" sz="3800">
                <a:solidFill>
                  <a:srgbClr val="333333"/>
                </a:solidFill>
                <a:latin typeface="Times New Roman"/>
                <a:ea typeface="Times New Roman"/>
                <a:cs typeface="Times New Roman"/>
                <a:sym typeface="Times New Roman"/>
              </a:rPr>
              <a:t>Transportation</a:t>
            </a:r>
            <a:br>
              <a:rPr b="1" i="0" lang="en-US">
                <a:solidFill>
                  <a:srgbClr val="333333"/>
                </a:solidFill>
                <a:latin typeface="Times New Roman"/>
                <a:ea typeface="Times New Roman"/>
                <a:cs typeface="Times New Roman"/>
                <a:sym typeface="Times New Roman"/>
              </a:rPr>
            </a:br>
            <a:endParaRPr b="1" i="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Whether you’re moving people or products, the scale of 5G provides more timely and accurate insights into where things are going and when they’ll arrive. </a:t>
            </a:r>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In shipping, massive warehouses need to stay connected in order to provide updates to managers. </a:t>
            </a:r>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IoT sensors on pallets and shipping containers can share their arrival and departure from facilities automatically. </a:t>
            </a:r>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On the back-end, managers can use that data to track performance against their baseline and even more accurately predict future arrival times of new shipments.</a:t>
            </a:r>
            <a:br>
              <a:rPr b="0" i="0" lang="en-US" sz="3000">
                <a:solidFill>
                  <a:srgbClr val="333333"/>
                </a:solidFill>
                <a:latin typeface="Times New Roman"/>
                <a:ea typeface="Times New Roman"/>
                <a:cs typeface="Times New Roman"/>
                <a:sym typeface="Times New Roman"/>
              </a:rPr>
            </a:br>
            <a:endParaRPr b="0" i="0" sz="300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Similarly, fleet tracking provides insights for both public and private transportation. Organizations can use real-time metrics to understand their efficiency, utilization, and best routes based on the latest data.</a:t>
            </a:r>
            <a:br>
              <a:rPr b="0" i="0" lang="en-US" sz="3000">
                <a:solidFill>
                  <a:srgbClr val="333333"/>
                </a:solidFill>
                <a:latin typeface="Times New Roman"/>
                <a:ea typeface="Times New Roman"/>
                <a:cs typeface="Times New Roman"/>
                <a:sym typeface="Times New Roman"/>
              </a:rPr>
            </a:br>
            <a:endParaRPr b="0" i="0" sz="3000">
              <a:solidFill>
                <a:srgbClr val="333333"/>
              </a:solidFill>
              <a:latin typeface="Times New Roman"/>
              <a:ea typeface="Times New Roman"/>
              <a:cs typeface="Times New Roman"/>
              <a:sym typeface="Times New Roman"/>
            </a:endParaRPr>
          </a:p>
          <a:p>
            <a:pPr indent="-34797" lvl="0" marL="228600" rtl="0" algn="l">
              <a:lnSpc>
                <a:spcPct val="90000"/>
              </a:lnSpc>
              <a:spcBef>
                <a:spcPts val="1000"/>
              </a:spcBef>
              <a:spcAft>
                <a:spcPts val="0"/>
              </a:spcAft>
              <a:buClr>
                <a:schemeClr val="dk1"/>
              </a:buClr>
              <a:buSzPct val="100000"/>
              <a:buNone/>
            </a:pPr>
            <a:r>
              <a:t/>
            </a:r>
            <a:endParaRPr b="0" i="0" sz="3300">
              <a:solidFill>
                <a:srgbClr val="333333"/>
              </a:solidFill>
              <a:latin typeface="Poppins"/>
              <a:ea typeface="Poppins"/>
              <a:cs typeface="Poppins"/>
              <a:sym typeface="Poppins"/>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44"/>
          <p:cNvSpPr txBox="1"/>
          <p:nvPr>
            <p:ph idx="1" type="body"/>
          </p:nvPr>
        </p:nvSpPr>
        <p:spPr>
          <a:xfrm>
            <a:off x="613117" y="72834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0" i="0" lang="en-US" sz="2800">
                <a:solidFill>
                  <a:srgbClr val="FF0000"/>
                </a:solidFill>
                <a:latin typeface="Times New Roman"/>
                <a:ea typeface="Times New Roman"/>
                <a:cs typeface="Times New Roman"/>
                <a:sym typeface="Times New Roman"/>
              </a:rPr>
              <a:t>A few key transportation 5G use cases are the following:</a:t>
            </a:r>
            <a:br>
              <a:rPr b="0" i="0" lang="en-US" sz="2800">
                <a:solidFill>
                  <a:srgbClr val="FF0000"/>
                </a:solidFill>
                <a:latin typeface="Times New Roman"/>
                <a:ea typeface="Times New Roman"/>
                <a:cs typeface="Times New Roman"/>
                <a:sym typeface="Times New Roman"/>
              </a:rPr>
            </a:br>
            <a:endParaRPr b="0" i="0" sz="280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Font typeface="Arial"/>
              <a:buChar char="•"/>
            </a:pPr>
            <a:r>
              <a:rPr b="0" i="0" lang="en-US" sz="2800">
                <a:solidFill>
                  <a:srgbClr val="333333"/>
                </a:solidFill>
                <a:latin typeface="Times New Roman"/>
                <a:ea typeface="Times New Roman"/>
                <a:cs typeface="Times New Roman"/>
                <a:sym typeface="Times New Roman"/>
              </a:rPr>
              <a:t>Fleet tracking</a:t>
            </a:r>
            <a:endParaRPr/>
          </a:p>
          <a:p>
            <a:pPr indent="-228600" lvl="0" marL="228600" rtl="0" algn="l">
              <a:lnSpc>
                <a:spcPct val="90000"/>
              </a:lnSpc>
              <a:spcBef>
                <a:spcPts val="1000"/>
              </a:spcBef>
              <a:spcAft>
                <a:spcPts val="0"/>
              </a:spcAft>
              <a:buClr>
                <a:srgbClr val="333333"/>
              </a:buClr>
              <a:buSzPts val="2800"/>
              <a:buFont typeface="Arial"/>
              <a:buChar char="•"/>
            </a:pPr>
            <a:r>
              <a:rPr b="0" i="0" lang="en-US" sz="2800">
                <a:solidFill>
                  <a:srgbClr val="333333"/>
                </a:solidFill>
                <a:latin typeface="Times New Roman"/>
                <a:ea typeface="Times New Roman"/>
                <a:cs typeface="Times New Roman"/>
                <a:sym typeface="Times New Roman"/>
              </a:rPr>
              <a:t>Automatic time-stamping of shipped and received products</a:t>
            </a:r>
            <a:endParaRPr/>
          </a:p>
          <a:p>
            <a:pPr indent="-228600" lvl="0" marL="228600" rtl="0" algn="l">
              <a:lnSpc>
                <a:spcPct val="90000"/>
              </a:lnSpc>
              <a:spcBef>
                <a:spcPts val="1000"/>
              </a:spcBef>
              <a:spcAft>
                <a:spcPts val="0"/>
              </a:spcAft>
              <a:buClr>
                <a:srgbClr val="333333"/>
              </a:buClr>
              <a:buSzPts val="2800"/>
              <a:buFont typeface="Arial"/>
              <a:buChar char="•"/>
            </a:pPr>
            <a:r>
              <a:rPr b="0" i="0" lang="en-US" sz="2800">
                <a:solidFill>
                  <a:srgbClr val="333333"/>
                </a:solidFill>
                <a:latin typeface="Times New Roman"/>
                <a:ea typeface="Times New Roman"/>
                <a:cs typeface="Times New Roman"/>
                <a:sym typeface="Times New Roman"/>
              </a:rPr>
              <a:t>Dynamic insights based on live data</a:t>
            </a:r>
            <a:endParaRPr/>
          </a:p>
          <a:p>
            <a:pPr indent="-228600" lvl="0" marL="228600" rtl="0" algn="l">
              <a:lnSpc>
                <a:spcPct val="90000"/>
              </a:lnSpc>
              <a:spcBef>
                <a:spcPts val="1000"/>
              </a:spcBef>
              <a:spcAft>
                <a:spcPts val="0"/>
              </a:spcAft>
              <a:buClr>
                <a:srgbClr val="333333"/>
              </a:buClr>
              <a:buSzPts val="2800"/>
              <a:buFont typeface="Arial"/>
              <a:buChar char="•"/>
            </a:pPr>
            <a:r>
              <a:rPr b="0" i="0" lang="en-US" sz="2800">
                <a:solidFill>
                  <a:srgbClr val="333333"/>
                </a:solidFill>
                <a:latin typeface="Times New Roman"/>
                <a:ea typeface="Times New Roman"/>
                <a:cs typeface="Times New Roman"/>
                <a:sym typeface="Times New Roman"/>
              </a:rPr>
              <a:t>Highly accurate inventory management and capacity planning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45"/>
          <p:cNvSpPr txBox="1"/>
          <p:nvPr>
            <p:ph idx="1" type="body"/>
          </p:nvPr>
        </p:nvSpPr>
        <p:spPr>
          <a:xfrm>
            <a:off x="162950" y="225082"/>
            <a:ext cx="11738317" cy="6632917"/>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rgbClr val="333333"/>
              </a:buClr>
              <a:buSzPct val="100000"/>
              <a:buNone/>
            </a:pPr>
            <a:r>
              <a:rPr b="1" i="0" lang="en-US" sz="4000">
                <a:solidFill>
                  <a:srgbClr val="333333"/>
                </a:solidFill>
                <a:latin typeface="Times New Roman"/>
                <a:ea typeface="Times New Roman"/>
                <a:cs typeface="Times New Roman"/>
                <a:sym typeface="Times New Roman"/>
              </a:rPr>
              <a:t>Entertainment</a:t>
            </a:r>
            <a:endParaRPr b="1" sz="400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Outdoor venues, stadiums, and theme parks all face a considerable challenge when it comes to providing reliable network access. </a:t>
            </a:r>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These environments tend to be both indoors and outdoors, cover large swaths of land, and have a high number of devices they need to support.</a:t>
            </a:r>
            <a:br>
              <a:rPr b="0" i="0" lang="en-US" sz="3000">
                <a:solidFill>
                  <a:srgbClr val="333333"/>
                </a:solidFill>
                <a:latin typeface="Times New Roman"/>
                <a:ea typeface="Times New Roman"/>
                <a:cs typeface="Times New Roman"/>
                <a:sym typeface="Times New Roman"/>
              </a:rPr>
            </a:br>
            <a:endParaRPr b="0" i="0" sz="300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The power level 5G operates at allows organizations to cover large areas with significantly less hardware than other wireless technology. </a:t>
            </a:r>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By using multiple frequency bands and a range of different hardware, entertainment companies can ensure reliability and speed both inside and outdoors.</a:t>
            </a:r>
            <a:br>
              <a:rPr b="0" i="0" lang="en-US" sz="3000">
                <a:solidFill>
                  <a:srgbClr val="333333"/>
                </a:solidFill>
                <a:latin typeface="Times New Roman"/>
                <a:ea typeface="Times New Roman"/>
                <a:cs typeface="Times New Roman"/>
                <a:sym typeface="Times New Roman"/>
              </a:rPr>
            </a:br>
            <a:endParaRPr b="0" i="0" sz="300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Small and medium cell towers positioned throughout the park can provide blanket coverage for both guests and staff members. </a:t>
            </a:r>
            <a:endParaRPr/>
          </a:p>
          <a:p>
            <a:pPr indent="-52387" lvl="0" marL="228600" rtl="0" algn="l">
              <a:lnSpc>
                <a:spcPct val="90000"/>
              </a:lnSpc>
              <a:spcBef>
                <a:spcPts val="1000"/>
              </a:spcBef>
              <a:spcAft>
                <a:spcPts val="0"/>
              </a:spcAft>
              <a:buClr>
                <a:schemeClr val="dk1"/>
              </a:buClr>
              <a:buSzPct val="100000"/>
              <a:buNone/>
            </a:pPr>
            <a:r>
              <a:t/>
            </a:r>
            <a:endParaRPr sz="300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ct val="100000"/>
              <a:buChar char="•"/>
            </a:pPr>
            <a:r>
              <a:rPr b="0" i="0" lang="en-US" sz="3000">
                <a:solidFill>
                  <a:srgbClr val="333333"/>
                </a:solidFill>
                <a:latin typeface="Times New Roman"/>
                <a:ea typeface="Times New Roman"/>
                <a:cs typeface="Times New Roman"/>
                <a:sym typeface="Times New Roman"/>
              </a:rPr>
              <a:t>Since 5G has such a large capacity for devices, the network won’t grind to a halt when the park is full or the stadium is packed.</a:t>
            </a:r>
            <a:br>
              <a:rPr b="0" i="0" lang="en-US" sz="3000">
                <a:solidFill>
                  <a:srgbClr val="333333"/>
                </a:solidFill>
                <a:latin typeface="Times New Roman"/>
                <a:ea typeface="Times New Roman"/>
                <a:cs typeface="Times New Roman"/>
                <a:sym typeface="Times New Roman"/>
              </a:rPr>
            </a:br>
            <a:endParaRPr b="0" i="0" sz="3000">
              <a:solidFill>
                <a:srgbClr val="333333"/>
              </a:solidFill>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46"/>
          <p:cNvSpPr txBox="1"/>
          <p:nvPr>
            <p:ph idx="1" type="body"/>
          </p:nvPr>
        </p:nvSpPr>
        <p:spPr>
          <a:xfrm>
            <a:off x="838200" y="883090"/>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0" i="0" lang="en-US" sz="2800">
                <a:solidFill>
                  <a:srgbClr val="FF0000"/>
                </a:solidFill>
                <a:latin typeface="Times New Roman"/>
                <a:ea typeface="Times New Roman"/>
                <a:cs typeface="Times New Roman"/>
                <a:sym typeface="Times New Roman"/>
              </a:rPr>
              <a:t>A few key entertainment 5G use cases are the following:</a:t>
            </a:r>
            <a:br>
              <a:rPr b="0" i="0" lang="en-US" sz="2800">
                <a:solidFill>
                  <a:srgbClr val="FF0000"/>
                </a:solidFill>
                <a:latin typeface="Times New Roman"/>
                <a:ea typeface="Times New Roman"/>
                <a:cs typeface="Times New Roman"/>
                <a:sym typeface="Times New Roman"/>
              </a:rPr>
            </a:br>
            <a:endParaRPr b="0" i="0" sz="280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333333"/>
              </a:buClr>
              <a:buSzPts val="2800"/>
              <a:buFont typeface="Arial"/>
              <a:buChar char="•"/>
            </a:pPr>
            <a:r>
              <a:rPr b="0" i="0" lang="en-US" sz="2800">
                <a:solidFill>
                  <a:srgbClr val="333333"/>
                </a:solidFill>
                <a:latin typeface="Times New Roman"/>
                <a:ea typeface="Times New Roman"/>
                <a:cs typeface="Times New Roman"/>
                <a:sym typeface="Times New Roman"/>
              </a:rPr>
              <a:t>Proactive maintenance via IoT sensors</a:t>
            </a:r>
            <a:endParaRPr/>
          </a:p>
          <a:p>
            <a:pPr indent="-228600" lvl="0" marL="228600" rtl="0" algn="l">
              <a:lnSpc>
                <a:spcPct val="90000"/>
              </a:lnSpc>
              <a:spcBef>
                <a:spcPts val="1000"/>
              </a:spcBef>
              <a:spcAft>
                <a:spcPts val="0"/>
              </a:spcAft>
              <a:buClr>
                <a:srgbClr val="333333"/>
              </a:buClr>
              <a:buSzPts val="2800"/>
              <a:buFont typeface="Arial"/>
              <a:buChar char="•"/>
            </a:pPr>
            <a:r>
              <a:rPr b="0" i="0" lang="en-US" sz="2800">
                <a:solidFill>
                  <a:srgbClr val="333333"/>
                </a:solidFill>
                <a:latin typeface="Times New Roman"/>
                <a:ea typeface="Times New Roman"/>
                <a:cs typeface="Times New Roman"/>
                <a:sym typeface="Times New Roman"/>
              </a:rPr>
              <a:t>Secure and reliable guest access through </a:t>
            </a:r>
            <a:r>
              <a:rPr b="1" lang="en-US">
                <a:solidFill>
                  <a:srgbClr val="47A2DA"/>
                </a:solidFill>
                <a:latin typeface="Times New Roman"/>
                <a:ea typeface="Times New Roman"/>
                <a:cs typeface="Times New Roman"/>
                <a:sym typeface="Times New Roman"/>
              </a:rPr>
              <a:t>neutral host</a:t>
            </a:r>
            <a:r>
              <a:rPr b="0" i="0" lang="en-US" sz="2800">
                <a:solidFill>
                  <a:srgbClr val="333333"/>
                </a:solidFill>
                <a:latin typeface="Times New Roman"/>
                <a:ea typeface="Times New Roman"/>
                <a:cs typeface="Times New Roman"/>
                <a:sym typeface="Times New Roman"/>
              </a:rPr>
              <a:t> services</a:t>
            </a:r>
            <a:endParaRPr/>
          </a:p>
          <a:p>
            <a:pPr indent="-228600" lvl="0" marL="228600" rtl="0" algn="l">
              <a:lnSpc>
                <a:spcPct val="90000"/>
              </a:lnSpc>
              <a:spcBef>
                <a:spcPts val="1000"/>
              </a:spcBef>
              <a:spcAft>
                <a:spcPts val="0"/>
              </a:spcAft>
              <a:buClr>
                <a:srgbClr val="333333"/>
              </a:buClr>
              <a:buSzPts val="2800"/>
              <a:buFont typeface="Arial"/>
              <a:buChar char="•"/>
            </a:pPr>
            <a:r>
              <a:rPr b="0" i="0" lang="en-US" sz="2800">
                <a:solidFill>
                  <a:srgbClr val="333333"/>
                </a:solidFill>
                <a:latin typeface="Times New Roman"/>
                <a:ea typeface="Times New Roman"/>
                <a:cs typeface="Times New Roman"/>
                <a:sym typeface="Times New Roman"/>
              </a:rPr>
              <a:t>Ensuring both indoor and outdoor areas have high-speed network access</a:t>
            </a:r>
            <a:endParaRPr/>
          </a:p>
          <a:p>
            <a:pPr indent="-228600" lvl="0" marL="228600" rtl="0" algn="l">
              <a:lnSpc>
                <a:spcPct val="90000"/>
              </a:lnSpc>
              <a:spcBef>
                <a:spcPts val="1000"/>
              </a:spcBef>
              <a:spcAft>
                <a:spcPts val="0"/>
              </a:spcAft>
              <a:buClr>
                <a:srgbClr val="333333"/>
              </a:buClr>
              <a:buSzPts val="2800"/>
              <a:buFont typeface="Arial"/>
              <a:buChar char="•"/>
            </a:pPr>
            <a:r>
              <a:rPr b="0" i="0" lang="en-US" sz="2800">
                <a:solidFill>
                  <a:srgbClr val="333333"/>
                </a:solidFill>
                <a:latin typeface="Times New Roman"/>
                <a:ea typeface="Times New Roman"/>
                <a:cs typeface="Times New Roman"/>
                <a:sym typeface="Times New Roman"/>
              </a:rPr>
              <a:t>Providing reliable service to a large unpredictable number of devices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47"/>
          <p:cNvSpPr txBox="1"/>
          <p:nvPr>
            <p:ph type="title"/>
          </p:nvPr>
        </p:nvSpPr>
        <p:spPr>
          <a:xfrm>
            <a:off x="359898" y="113826"/>
            <a:ext cx="10515600" cy="8165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Calibri"/>
              <a:buNone/>
            </a:pPr>
            <a:r>
              <a:rPr lang="en-US" sz="3600">
                <a:solidFill>
                  <a:srgbClr val="FF0000"/>
                </a:solidFill>
              </a:rPr>
              <a:t>MIMO</a:t>
            </a:r>
            <a:endParaRPr sz="3600">
              <a:solidFill>
                <a:srgbClr val="FF0000"/>
              </a:solidFill>
            </a:endParaRPr>
          </a:p>
        </p:txBody>
      </p:sp>
      <p:sp>
        <p:nvSpPr>
          <p:cNvPr id="1024" name="Google Shape;1024;p147"/>
          <p:cNvSpPr txBox="1"/>
          <p:nvPr/>
        </p:nvSpPr>
        <p:spPr>
          <a:xfrm>
            <a:off x="140677" y="867769"/>
            <a:ext cx="11873132" cy="2923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a:solidFill>
                  <a:srgbClr val="333333"/>
                </a:solidFill>
                <a:latin typeface="Times New Roman"/>
                <a:ea typeface="Times New Roman"/>
                <a:cs typeface="Times New Roman"/>
                <a:sym typeface="Times New Roman"/>
              </a:rPr>
              <a:t>What is MIMO</a:t>
            </a:r>
            <a:endParaRPr/>
          </a:p>
          <a:p>
            <a:pPr indent="0" lvl="0" marL="0" marR="0" rtl="0" algn="just">
              <a:spcBef>
                <a:spcPts val="0"/>
              </a:spcBef>
              <a:spcAft>
                <a:spcPts val="0"/>
              </a:spcAft>
              <a:buNone/>
            </a:pPr>
            <a:r>
              <a:rPr lang="en-US" sz="2600">
                <a:solidFill>
                  <a:srgbClr val="333333"/>
                </a:solidFill>
                <a:latin typeface="Times New Roman"/>
                <a:ea typeface="Times New Roman"/>
                <a:cs typeface="Times New Roman"/>
                <a:sym typeface="Times New Roman"/>
              </a:rPr>
              <a:t>An </a:t>
            </a:r>
            <a:r>
              <a:rPr b="0" i="0" lang="en-US" sz="2600">
                <a:solidFill>
                  <a:srgbClr val="333333"/>
                </a:solidFill>
                <a:latin typeface="Times New Roman"/>
                <a:ea typeface="Times New Roman"/>
                <a:cs typeface="Times New Roman"/>
                <a:sym typeface="Times New Roman"/>
              </a:rPr>
              <a:t>antenna technology that improves the radio link by using the </a:t>
            </a:r>
            <a:r>
              <a:rPr b="0" i="0" lang="en-US" sz="2600">
                <a:solidFill>
                  <a:srgbClr val="FF0000"/>
                </a:solidFill>
                <a:latin typeface="Times New Roman"/>
                <a:ea typeface="Times New Roman"/>
                <a:cs typeface="Times New Roman"/>
                <a:sym typeface="Times New Roman"/>
              </a:rPr>
              <a:t>multiple paths over which signals travel from the transmitter to the receiver</a:t>
            </a:r>
            <a:r>
              <a:rPr b="0" i="0" lang="en-US" sz="2600">
                <a:solidFill>
                  <a:srgbClr val="333333"/>
                </a:solidFill>
                <a:latin typeface="Times New Roman"/>
                <a:ea typeface="Times New Roman"/>
                <a:cs typeface="Times New Roman"/>
                <a:sym typeface="Times New Roman"/>
              </a:rPr>
              <a:t>, primarily as a result of the many reflections that the signal undergoes and the many paths over which it can travel.</a:t>
            </a:r>
            <a:endParaRPr/>
          </a:p>
          <a:p>
            <a:pPr indent="0" lvl="0" marL="0" marR="0" rtl="0" algn="just">
              <a:spcBef>
                <a:spcPts val="0"/>
              </a:spcBef>
              <a:spcAft>
                <a:spcPts val="0"/>
              </a:spcAft>
              <a:buNone/>
            </a:pPr>
            <a:r>
              <a:t/>
            </a:r>
            <a:endParaRPr b="0" i="0" sz="2600">
              <a:solidFill>
                <a:srgbClr val="333333"/>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600">
                <a:solidFill>
                  <a:srgbClr val="333333"/>
                </a:solidFill>
                <a:latin typeface="Times New Roman"/>
                <a:ea typeface="Times New Roman"/>
                <a:cs typeface="Times New Roman"/>
                <a:sym typeface="Times New Roman"/>
              </a:rPr>
              <a:t>The multiple paths are de-correlated and this provides the opportunity to send multiple data streams over them</a:t>
            </a:r>
            <a:r>
              <a:rPr b="0" i="0" lang="en-US" sz="1800">
                <a:solidFill>
                  <a:srgbClr val="333333"/>
                </a:solidFill>
                <a:latin typeface="Open Sans"/>
                <a:ea typeface="Open Sans"/>
                <a:cs typeface="Open Sans"/>
                <a:sym typeface="Open Sans"/>
              </a:rPr>
              <a:t>.</a:t>
            </a:r>
            <a:endParaRPr/>
          </a:p>
        </p:txBody>
      </p:sp>
      <p:sp>
        <p:nvSpPr>
          <p:cNvPr id="1025" name="Google Shape;1025;p147"/>
          <p:cNvSpPr txBox="1"/>
          <p:nvPr/>
        </p:nvSpPr>
        <p:spPr>
          <a:xfrm>
            <a:off x="140677" y="3913693"/>
            <a:ext cx="11499166"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a:solidFill>
                  <a:srgbClr val="313131"/>
                </a:solidFill>
                <a:latin typeface="Times New Roman"/>
                <a:ea typeface="Times New Roman"/>
                <a:cs typeface="Times New Roman"/>
                <a:sym typeface="Times New Roman"/>
              </a:rPr>
              <a:t>For example, MIMO may have a two transmit and two receiver (2T2R) format; this is low-capacity 2×2 MIMO. medium capacity 4×4 MIMO that is a 4T4R version.</a:t>
            </a:r>
            <a:endParaRPr/>
          </a:p>
          <a:p>
            <a:pPr indent="0" lvl="0" marL="0" marR="0" rtl="0" algn="just">
              <a:spcBef>
                <a:spcPts val="0"/>
              </a:spcBef>
              <a:spcAft>
                <a:spcPts val="0"/>
              </a:spcAft>
              <a:buNone/>
            </a:pPr>
            <a:r>
              <a:rPr b="0" i="0" lang="en-US" sz="2400">
                <a:solidFill>
                  <a:srgbClr val="313131"/>
                </a:solidFill>
                <a:latin typeface="Times New Roman"/>
                <a:ea typeface="Times New Roman"/>
                <a:cs typeface="Times New Roman"/>
                <a:sym typeface="Times New Roman"/>
              </a:rPr>
              <a:t>Massive MIMO is an extension of MIMO and provides advanced antenna technology with multiple antennas on base stations, to serve multiple end-user devices simultaneously within one time interval.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31" name="Google Shape;1031;p1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FF0000"/>
              </a:buClr>
              <a:buSzPts val="2800"/>
              <a:buChar char="•"/>
            </a:pPr>
            <a:r>
              <a:rPr b="0" i="0" lang="en-US">
                <a:solidFill>
                  <a:srgbClr val="FF0000"/>
                </a:solidFill>
                <a:latin typeface="Times New Roman"/>
                <a:ea typeface="Times New Roman"/>
                <a:cs typeface="Times New Roman"/>
                <a:sym typeface="Times New Roman"/>
              </a:rPr>
              <a:t>This advanced antenna technology enhances spectral efficiency, network capacity, and coverage with easily achievable data rates;</a:t>
            </a:r>
            <a:endParaRPr/>
          </a:p>
          <a:p>
            <a:pPr indent="-50800" lvl="0" marL="228600" rtl="0" algn="just">
              <a:lnSpc>
                <a:spcPct val="90000"/>
              </a:lnSpc>
              <a:spcBef>
                <a:spcPts val="1000"/>
              </a:spcBef>
              <a:spcAft>
                <a:spcPts val="0"/>
              </a:spcAft>
              <a:buClr>
                <a:schemeClr val="dk1"/>
              </a:buClr>
              <a:buSzPts val="2800"/>
              <a:buNone/>
            </a:pPr>
            <a:r>
              <a:t/>
            </a:r>
            <a:endParaRPr b="0" i="0">
              <a:solidFill>
                <a:srgbClr val="FF0000"/>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MIMO is one of the key enabling techniques for 5G wireless technology, providing </a:t>
            </a:r>
            <a:r>
              <a:rPr b="0" i="0" lang="en-US" sz="2400">
                <a:solidFill>
                  <a:srgbClr val="FF0000"/>
                </a:solidFill>
                <a:latin typeface="Times New Roman"/>
                <a:ea typeface="Times New Roman"/>
                <a:cs typeface="Times New Roman"/>
                <a:sym typeface="Times New Roman"/>
              </a:rPr>
              <a:t>increases in throughput and signal to noise ratio.</a:t>
            </a:r>
            <a:endParaRPr/>
          </a:p>
          <a:p>
            <a:pPr indent="-228600" lvl="0" marL="228600" rtl="0" algn="just">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 It is used in </a:t>
            </a:r>
            <a:r>
              <a:rPr b="0" i="0" lang="en-US" sz="2400">
                <a:solidFill>
                  <a:srgbClr val="FF0000"/>
                </a:solidFill>
                <a:latin typeface="Times New Roman"/>
                <a:ea typeface="Times New Roman"/>
                <a:cs typeface="Times New Roman"/>
                <a:sym typeface="Times New Roman"/>
              </a:rPr>
              <a:t>Wi-Fi 802.11 and is a central part of 4G LTE </a:t>
            </a:r>
            <a:r>
              <a:rPr b="0" i="0" lang="en-US" sz="2400">
                <a:solidFill>
                  <a:srgbClr val="333333"/>
                </a:solidFill>
                <a:latin typeface="Times New Roman"/>
                <a:ea typeface="Times New Roman"/>
                <a:cs typeface="Times New Roman"/>
                <a:sym typeface="Times New Roman"/>
              </a:rPr>
              <a:t>as well as many other radio communications technologies.</a:t>
            </a:r>
            <a:endParaRPr/>
          </a:p>
          <a:p>
            <a:pPr indent="-228600" lvl="0" marL="228600" rtl="0" algn="just">
              <a:lnSpc>
                <a:spcPct val="90000"/>
              </a:lnSpc>
              <a:spcBef>
                <a:spcPts val="1000"/>
              </a:spcBef>
              <a:spcAft>
                <a:spcPts val="0"/>
              </a:spcAft>
              <a:buClr>
                <a:srgbClr val="333333"/>
              </a:buClr>
              <a:buSzPts val="2400"/>
              <a:buChar char="•"/>
            </a:pPr>
            <a:r>
              <a:rPr b="0" i="0" lang="en-US" sz="2400">
                <a:solidFill>
                  <a:srgbClr val="333333"/>
                </a:solidFill>
                <a:latin typeface="Times New Roman"/>
                <a:ea typeface="Times New Roman"/>
                <a:cs typeface="Times New Roman"/>
                <a:sym typeface="Times New Roman"/>
              </a:rPr>
              <a:t>Using MIMO antennas and beam-forming techniques, 5G wireless technology is able to offer increased capacity and data speed.</a:t>
            </a:r>
            <a:endParaRPr sz="2400">
              <a:solidFill>
                <a:srgbClr val="FF0000"/>
              </a:solidFill>
              <a:latin typeface="Times New Roman"/>
              <a:ea typeface="Times New Roman"/>
              <a:cs typeface="Times New Roman"/>
              <a:sym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37" name="Google Shape;1037;p1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038" name="Google Shape;1038;p149"/>
          <p:cNvPicPr preferRelativeResize="0"/>
          <p:nvPr/>
        </p:nvPicPr>
        <p:blipFill rotWithShape="1">
          <a:blip r:embed="rId3">
            <a:alphaModFix/>
          </a:blip>
          <a:srcRect b="0" l="0" r="0" t="0"/>
          <a:stretch/>
        </p:blipFill>
        <p:spPr>
          <a:xfrm>
            <a:off x="22965" y="0"/>
            <a:ext cx="12146070" cy="6724357"/>
          </a:xfrm>
          <a:prstGeom prst="rect">
            <a:avLst/>
          </a:prstGeom>
          <a:noFill/>
          <a:ln>
            <a:noFill/>
          </a:ln>
        </p:spPr>
      </p:pic>
      <p:sp>
        <p:nvSpPr>
          <p:cNvPr id="1039" name="Google Shape;1039;p149"/>
          <p:cNvSpPr txBox="1"/>
          <p:nvPr/>
        </p:nvSpPr>
        <p:spPr>
          <a:xfrm>
            <a:off x="4969413" y="6422494"/>
            <a:ext cx="61686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313131"/>
                </a:solidFill>
                <a:latin typeface="Arial"/>
                <a:ea typeface="Arial"/>
                <a:cs typeface="Arial"/>
                <a:sym typeface="Arial"/>
              </a:rPr>
              <a:t>Figure 1</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73239"/>
              </a:buClr>
              <a:buSzPct val="100000"/>
              <a:buFont typeface="Arial"/>
              <a:buNone/>
            </a:pPr>
            <a:r>
              <a:rPr b="1" i="0" lang="en-US">
                <a:solidFill>
                  <a:srgbClr val="273239"/>
                </a:solidFill>
                <a:latin typeface="Arial"/>
                <a:ea typeface="Arial"/>
                <a:cs typeface="Arial"/>
                <a:sym typeface="Arial"/>
              </a:rPr>
              <a:t>Applications of Wireless Communication :</a:t>
            </a:r>
            <a:br>
              <a:rPr b="0" i="0" lang="en-US">
                <a:solidFill>
                  <a:srgbClr val="273239"/>
                </a:solidFill>
                <a:latin typeface="Arial"/>
                <a:ea typeface="Arial"/>
                <a:cs typeface="Arial"/>
                <a:sym typeface="Arial"/>
              </a:rPr>
            </a:br>
            <a:br>
              <a:rPr b="0" i="0" lang="en-US">
                <a:solidFill>
                  <a:srgbClr val="273239"/>
                </a:solidFill>
                <a:latin typeface="Arial"/>
                <a:ea typeface="Arial"/>
                <a:cs typeface="Arial"/>
                <a:sym typeface="Arial"/>
              </a:rPr>
            </a:br>
            <a:endParaRPr/>
          </a:p>
        </p:txBody>
      </p:sp>
      <p:sp>
        <p:nvSpPr>
          <p:cNvPr id="180" name="Google Shape;180;p15"/>
          <p:cNvSpPr txBox="1"/>
          <p:nvPr>
            <p:ph idx="1" type="body"/>
          </p:nvPr>
        </p:nvSpPr>
        <p:spPr>
          <a:xfrm>
            <a:off x="838200" y="1079292"/>
            <a:ext cx="10515600" cy="563630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Satellite system</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Television remote control</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Wi-Fi</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Paging system</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Wi-Max</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Security systems</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Cellphones</a:t>
            </a:r>
            <a:endParaRPr b="0" i="0">
              <a:solidFill>
                <a:srgbClr val="273239"/>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Computer interface devices</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Bluetooth</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GPS</a:t>
            </a:r>
            <a:endParaRPr/>
          </a:p>
          <a:p>
            <a:pPr indent="-228600" lvl="0" marL="228600" rtl="0" algn="l">
              <a:lnSpc>
                <a:spcPct val="90000"/>
              </a:lnSpc>
              <a:spcBef>
                <a:spcPts val="1000"/>
              </a:spcBef>
              <a:spcAft>
                <a:spcPts val="0"/>
              </a:spcAft>
              <a:buClr>
                <a:srgbClr val="273239"/>
              </a:buClr>
              <a:buSzPct val="100000"/>
              <a:buFont typeface="Calibri"/>
              <a:buAutoNum type="arabicPeriod"/>
            </a:pPr>
            <a:r>
              <a:rPr b="0" i="0" lang="en-US">
                <a:solidFill>
                  <a:srgbClr val="273239"/>
                </a:solidFill>
                <a:latin typeface="Times New Roman"/>
                <a:ea typeface="Times New Roman"/>
                <a:cs typeface="Times New Roman"/>
                <a:sym typeface="Times New Roman"/>
              </a:rPr>
              <a:t>GSM</a:t>
            </a:r>
            <a:br>
              <a:rPr b="0" i="0" lang="en-US">
                <a:solidFill>
                  <a:srgbClr val="273239"/>
                </a:solidFill>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45" name="Google Shape;1045;p150"/>
          <p:cNvSpPr txBox="1"/>
          <p:nvPr>
            <p:ph idx="1" type="body"/>
          </p:nvPr>
        </p:nvSpPr>
        <p:spPr>
          <a:xfrm>
            <a:off x="277534" y="3742006"/>
            <a:ext cx="11636931" cy="333318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33333"/>
              </a:buClr>
              <a:buSzPts val="2600"/>
              <a:buChar char="•"/>
            </a:pPr>
            <a:r>
              <a:rPr b="0" i="0" lang="en-US" sz="2600">
                <a:solidFill>
                  <a:srgbClr val="333333"/>
                </a:solidFill>
                <a:latin typeface="Times New Roman"/>
                <a:ea typeface="Times New Roman"/>
                <a:cs typeface="Times New Roman"/>
                <a:sym typeface="Times New Roman"/>
              </a:rPr>
              <a:t>Massive MIMO is also </a:t>
            </a:r>
            <a:r>
              <a:rPr b="0" i="0" lang="en-US" sz="2600">
                <a:solidFill>
                  <a:srgbClr val="C00000"/>
                </a:solidFill>
                <a:latin typeface="Times New Roman"/>
                <a:ea typeface="Times New Roman"/>
                <a:cs typeface="Times New Roman"/>
                <a:sym typeface="Times New Roman"/>
              </a:rPr>
              <a:t>called FD (full-dimensional) MIMO</a:t>
            </a:r>
            <a:r>
              <a:rPr b="0" i="0" lang="en-US" sz="2600">
                <a:solidFill>
                  <a:srgbClr val="333333"/>
                </a:solidFill>
                <a:latin typeface="Times New Roman"/>
                <a:ea typeface="Times New Roman"/>
                <a:cs typeface="Times New Roman"/>
                <a:sym typeface="Times New Roman"/>
              </a:rPr>
              <a:t>. </a:t>
            </a:r>
            <a:endParaRPr/>
          </a:p>
          <a:p>
            <a:pPr indent="-228600" lvl="0" marL="228600" rtl="0" algn="l">
              <a:lnSpc>
                <a:spcPct val="90000"/>
              </a:lnSpc>
              <a:spcBef>
                <a:spcPts val="1000"/>
              </a:spcBef>
              <a:spcAft>
                <a:spcPts val="0"/>
              </a:spcAft>
              <a:buClr>
                <a:srgbClr val="333333"/>
              </a:buClr>
              <a:buSzPts val="2600"/>
              <a:buChar char="•"/>
            </a:pPr>
            <a:r>
              <a:rPr b="0" i="0" lang="en-US" sz="2600">
                <a:solidFill>
                  <a:srgbClr val="333333"/>
                </a:solidFill>
                <a:latin typeface="Times New Roman"/>
                <a:ea typeface="Times New Roman"/>
                <a:cs typeface="Times New Roman"/>
                <a:sym typeface="Times New Roman"/>
              </a:rPr>
              <a:t>Generally, an antenna array with more than 16 antennas is considered a Massive MIMO. </a:t>
            </a:r>
            <a:endParaRPr/>
          </a:p>
          <a:p>
            <a:pPr indent="-228600" lvl="0" marL="228600" rtl="0" algn="l">
              <a:lnSpc>
                <a:spcPct val="90000"/>
              </a:lnSpc>
              <a:spcBef>
                <a:spcPts val="1000"/>
              </a:spcBef>
              <a:spcAft>
                <a:spcPts val="0"/>
              </a:spcAft>
              <a:buClr>
                <a:srgbClr val="333333"/>
              </a:buClr>
              <a:buSzPts val="2600"/>
              <a:buChar char="•"/>
            </a:pPr>
            <a:r>
              <a:rPr b="0" i="0" lang="en-US" sz="2600">
                <a:solidFill>
                  <a:srgbClr val="333333"/>
                </a:solidFill>
                <a:latin typeface="Times New Roman"/>
                <a:ea typeface="Times New Roman"/>
                <a:cs typeface="Times New Roman"/>
                <a:sym typeface="Times New Roman"/>
              </a:rPr>
              <a:t>Compared with traditional MIMO, Massive MIMO introduces </a:t>
            </a:r>
            <a:r>
              <a:rPr b="0" i="0" lang="en-US" sz="2600">
                <a:solidFill>
                  <a:srgbClr val="FF0000"/>
                </a:solidFill>
                <a:latin typeface="Times New Roman"/>
                <a:ea typeface="Times New Roman"/>
                <a:cs typeface="Times New Roman"/>
                <a:sym typeface="Times New Roman"/>
              </a:rPr>
              <a:t>beamforming technologies. </a:t>
            </a:r>
            <a:endParaRPr/>
          </a:p>
          <a:p>
            <a:pPr indent="-228600" lvl="0" marL="228600" rtl="0" algn="l">
              <a:lnSpc>
                <a:spcPct val="90000"/>
              </a:lnSpc>
              <a:spcBef>
                <a:spcPts val="1000"/>
              </a:spcBef>
              <a:spcAft>
                <a:spcPts val="0"/>
              </a:spcAft>
              <a:buClr>
                <a:srgbClr val="333333"/>
              </a:buClr>
              <a:buSzPts val="2600"/>
              <a:buChar char="•"/>
            </a:pPr>
            <a:r>
              <a:rPr b="0" i="0" lang="en-US" sz="2600">
                <a:solidFill>
                  <a:srgbClr val="333333"/>
                </a:solidFill>
                <a:latin typeface="Times New Roman"/>
                <a:ea typeface="Times New Roman"/>
                <a:cs typeface="Times New Roman"/>
                <a:sym typeface="Times New Roman"/>
              </a:rPr>
              <a:t>Massive MIMO is essentially an antenna technology and is decoupled from air interface technologies. </a:t>
            </a:r>
            <a:endParaRPr/>
          </a:p>
          <a:p>
            <a:pPr indent="-50800" lvl="0" marL="228600" rtl="0" algn="l">
              <a:lnSpc>
                <a:spcPct val="90000"/>
              </a:lnSpc>
              <a:spcBef>
                <a:spcPts val="1000"/>
              </a:spcBef>
              <a:spcAft>
                <a:spcPts val="0"/>
              </a:spcAft>
              <a:buClr>
                <a:schemeClr val="dk1"/>
              </a:buClr>
              <a:buSzPts val="2800"/>
              <a:buNone/>
            </a:pPr>
            <a:r>
              <a:t/>
            </a:r>
            <a:endParaRPr b="0" i="0">
              <a:solidFill>
                <a:srgbClr val="333333"/>
              </a:solidFill>
              <a:latin typeface="Arial"/>
              <a:ea typeface="Arial"/>
              <a:cs typeface="Arial"/>
              <a:sym typeface="Arial"/>
            </a:endParaRPr>
          </a:p>
        </p:txBody>
      </p:sp>
      <p:pic>
        <p:nvPicPr>
          <p:cNvPr id="1046" name="Google Shape;1046;p150"/>
          <p:cNvPicPr preferRelativeResize="0"/>
          <p:nvPr/>
        </p:nvPicPr>
        <p:blipFill rotWithShape="1">
          <a:blip r:embed="rId3">
            <a:alphaModFix/>
          </a:blip>
          <a:srcRect b="0" l="0" r="0" t="0"/>
          <a:stretch/>
        </p:blipFill>
        <p:spPr>
          <a:xfrm>
            <a:off x="586721" y="95813"/>
            <a:ext cx="11061328" cy="3646193"/>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51"/>
          <p:cNvPicPr preferRelativeResize="0"/>
          <p:nvPr/>
        </p:nvPicPr>
        <p:blipFill rotWithShape="1">
          <a:blip r:embed="rId3">
            <a:alphaModFix/>
          </a:blip>
          <a:srcRect b="0" l="0" r="0" t="0"/>
          <a:stretch/>
        </p:blipFill>
        <p:spPr>
          <a:xfrm>
            <a:off x="121920" y="246161"/>
            <a:ext cx="5965369" cy="6127750"/>
          </a:xfrm>
          <a:prstGeom prst="rect">
            <a:avLst/>
          </a:prstGeom>
          <a:noFill/>
          <a:ln>
            <a:noFill/>
          </a:ln>
        </p:spPr>
      </p:pic>
      <p:sp>
        <p:nvSpPr>
          <p:cNvPr id="1052" name="Google Shape;1052;p151"/>
          <p:cNvSpPr txBox="1"/>
          <p:nvPr/>
        </p:nvSpPr>
        <p:spPr>
          <a:xfrm>
            <a:off x="5036234" y="246161"/>
            <a:ext cx="6776606" cy="63709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a:solidFill>
                  <a:srgbClr val="000000"/>
                </a:solidFill>
                <a:latin typeface="Times New Roman"/>
                <a:ea typeface="Times New Roman"/>
                <a:cs typeface="Times New Roman"/>
                <a:sym typeface="Times New Roman"/>
              </a:rPr>
              <a:t>In general, beamforming is a particular processing technique for signals that allow </a:t>
            </a:r>
            <a:r>
              <a:rPr b="0" i="0" lang="en-US" sz="2400">
                <a:solidFill>
                  <a:srgbClr val="FF0000"/>
                </a:solidFill>
                <a:latin typeface="Times New Roman"/>
                <a:ea typeface="Times New Roman"/>
                <a:cs typeface="Times New Roman"/>
                <a:sym typeface="Times New Roman"/>
              </a:rPr>
              <a:t>for directional transmission or reception</a:t>
            </a:r>
            <a:r>
              <a:rPr b="0" i="0" lang="en-US" sz="2400">
                <a:solidFill>
                  <a:srgbClr val="000000"/>
                </a:solidFill>
                <a:latin typeface="Times New Roman"/>
                <a:ea typeface="Times New Roman"/>
                <a:cs typeface="Times New Roman"/>
                <a:sym typeface="Times New Roman"/>
              </a:rPr>
              <a:t>. 5G beamforming allows Verizon to make </a:t>
            </a:r>
            <a:r>
              <a:rPr lang="en-US" sz="2400" u="sng">
                <a:solidFill>
                  <a:srgbClr val="FF0000"/>
                </a:solidFill>
                <a:latin typeface="Times New Roman"/>
                <a:ea typeface="Times New Roman"/>
                <a:cs typeface="Times New Roman"/>
                <a:sym typeface="Times New Roman"/>
              </a:rPr>
              <a:t>5G connections more focused</a:t>
            </a:r>
            <a:r>
              <a:rPr b="0" i="0" lang="en-US" sz="2400">
                <a:solidFill>
                  <a:srgbClr val="000000"/>
                </a:solidFill>
                <a:latin typeface="Times New Roman"/>
                <a:ea typeface="Times New Roman"/>
                <a:cs typeface="Times New Roman"/>
                <a:sym typeface="Times New Roman"/>
              </a:rPr>
              <a:t> toward a receiving device. </a:t>
            </a:r>
            <a:endParaRPr/>
          </a:p>
          <a:p>
            <a:pPr indent="0" lvl="0" marL="0" marR="0" rtl="0" algn="just">
              <a:spcBef>
                <a:spcPts val="0"/>
              </a:spcBef>
              <a:spcAft>
                <a:spcPts val="0"/>
              </a:spcAft>
              <a:buNone/>
            </a:pPr>
            <a:r>
              <a:t/>
            </a:r>
            <a:endParaRPr b="0" i="0" sz="24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400">
                <a:solidFill>
                  <a:srgbClr val="000000"/>
                </a:solidFill>
                <a:latin typeface="Times New Roman"/>
                <a:ea typeface="Times New Roman"/>
                <a:cs typeface="Times New Roman"/>
                <a:sym typeface="Times New Roman"/>
              </a:rPr>
              <a:t>For example, a typical 5G small cell that does not employ beamforming during its multiple-input multiple-output (MIMO) transmission </a:t>
            </a:r>
            <a:r>
              <a:rPr b="0" i="0" lang="en-US" sz="2400">
                <a:solidFill>
                  <a:srgbClr val="FF0000"/>
                </a:solidFill>
                <a:latin typeface="Times New Roman"/>
                <a:ea typeface="Times New Roman"/>
                <a:cs typeface="Times New Roman"/>
                <a:sym typeface="Times New Roman"/>
              </a:rPr>
              <a:t>will not be able to narrowly concentrate or focus its transmit beams to a particular area. </a:t>
            </a:r>
            <a:endParaRPr/>
          </a:p>
          <a:p>
            <a:pPr indent="0" lvl="0" marL="0" marR="0" rtl="0" algn="just">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US" sz="2400">
                <a:solidFill>
                  <a:srgbClr val="000000"/>
                </a:solidFill>
                <a:latin typeface="Times New Roman"/>
                <a:ea typeface="Times New Roman"/>
                <a:cs typeface="Times New Roman"/>
                <a:sym typeface="Times New Roman"/>
              </a:rPr>
              <a:t>With beamforming, the small cell can </a:t>
            </a:r>
            <a:r>
              <a:rPr b="0" i="0" lang="en-US" sz="2400">
                <a:solidFill>
                  <a:srgbClr val="FF0000"/>
                </a:solidFill>
                <a:latin typeface="Times New Roman"/>
                <a:ea typeface="Times New Roman"/>
                <a:cs typeface="Times New Roman"/>
                <a:sym typeface="Times New Roman"/>
              </a:rPr>
              <a:t>focus the transmission in a particular direction towards a mobile device </a:t>
            </a:r>
            <a:r>
              <a:rPr b="0" i="0" lang="en-US" sz="2400">
                <a:solidFill>
                  <a:srgbClr val="000000"/>
                </a:solidFill>
                <a:latin typeface="Times New Roman"/>
                <a:ea typeface="Times New Roman"/>
                <a:cs typeface="Times New Roman"/>
                <a:sym typeface="Times New Roman"/>
              </a:rPr>
              <a:t>such as a cell phone, laptop, autonomous car or IoT node. This improves the efficiency overall of the network and saves energy</a:t>
            </a:r>
            <a:r>
              <a:rPr b="0" i="0" lang="en-US" sz="1800">
                <a:solidFill>
                  <a:srgbClr val="000000"/>
                </a:solidFill>
                <a:latin typeface="Arial"/>
                <a:ea typeface="Arial"/>
                <a:cs typeface="Arial"/>
                <a:sym typeface="Arial"/>
              </a:rPr>
              <a:t>.</a:t>
            </a:r>
            <a:endParaRPr sz="1800">
              <a:solidFill>
                <a:schemeClr val="dk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b="0" i="1">
              <a:solidFill>
                <a:srgbClr val="313131"/>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i="1">
              <a:solidFill>
                <a:srgbClr val="313131"/>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b="0" i="1">
              <a:solidFill>
                <a:srgbClr val="313131"/>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i="1">
              <a:solidFill>
                <a:srgbClr val="313131"/>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b="0" i="1">
              <a:solidFill>
                <a:srgbClr val="313131"/>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i="1">
              <a:solidFill>
                <a:srgbClr val="313131"/>
              </a:solidFill>
              <a:latin typeface="Arial"/>
              <a:ea typeface="Arial"/>
              <a:cs typeface="Arial"/>
              <a:sym typeface="Arial"/>
            </a:endParaRPr>
          </a:p>
          <a:p>
            <a:pPr indent="0" lvl="0" marL="0" rtl="0" algn="l">
              <a:lnSpc>
                <a:spcPct val="90000"/>
              </a:lnSpc>
              <a:spcBef>
                <a:spcPts val="1000"/>
              </a:spcBef>
              <a:spcAft>
                <a:spcPts val="0"/>
              </a:spcAft>
              <a:buClr>
                <a:srgbClr val="313131"/>
              </a:buClr>
              <a:buSzPts val="2800"/>
              <a:buNone/>
            </a:pPr>
            <a:r>
              <a:rPr b="0" i="1" lang="en-US">
                <a:solidFill>
                  <a:srgbClr val="313131"/>
                </a:solidFill>
                <a:latin typeface="Arial"/>
                <a:ea typeface="Arial"/>
                <a:cs typeface="Arial"/>
                <a:sym typeface="Arial"/>
              </a:rPr>
              <a:t>Figure 2. An 8×8 massive MIMO antenna. Image: Taoglas</a:t>
            </a:r>
            <a:endParaRPr/>
          </a:p>
        </p:txBody>
      </p:sp>
      <p:pic>
        <p:nvPicPr>
          <p:cNvPr id="1058" name="Google Shape;1058;p152"/>
          <p:cNvPicPr preferRelativeResize="0"/>
          <p:nvPr/>
        </p:nvPicPr>
        <p:blipFill rotWithShape="1">
          <a:blip r:embed="rId3">
            <a:alphaModFix/>
          </a:blip>
          <a:srcRect b="0" l="0" r="0" t="0"/>
          <a:stretch/>
        </p:blipFill>
        <p:spPr>
          <a:xfrm>
            <a:off x="987082" y="386924"/>
            <a:ext cx="3742006" cy="3742006"/>
          </a:xfrm>
          <a:prstGeom prst="rect">
            <a:avLst/>
          </a:prstGeom>
          <a:noFill/>
          <a:ln>
            <a:noFill/>
          </a:ln>
        </p:spPr>
      </p:pic>
      <p:sp>
        <p:nvSpPr>
          <p:cNvPr id="1059" name="Google Shape;1059;p152"/>
          <p:cNvSpPr txBox="1"/>
          <p:nvPr/>
        </p:nvSpPr>
        <p:spPr>
          <a:xfrm>
            <a:off x="4992272" y="365125"/>
            <a:ext cx="6212646"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a:solidFill>
                  <a:srgbClr val="313131"/>
                </a:solidFill>
                <a:latin typeface="Times New Roman"/>
                <a:ea typeface="Times New Roman"/>
                <a:cs typeface="Times New Roman"/>
                <a:sym typeface="Times New Roman"/>
              </a:rPr>
              <a:t>Antenna layers in 5G massive MIMO are quite a bit higher than the MIMO in 4G LTE. Massive MIMO deploys tens or even hundreds of antenna elements within a single antenna panel.</a:t>
            </a:r>
            <a:endParaRPr/>
          </a:p>
          <a:p>
            <a:pPr indent="0" lvl="0" marL="0" marR="0" rtl="0" algn="l">
              <a:spcBef>
                <a:spcPts val="0"/>
              </a:spcBef>
              <a:spcAft>
                <a:spcPts val="0"/>
              </a:spcAft>
              <a:buNone/>
            </a:pPr>
            <a:r>
              <a:t/>
            </a:r>
            <a:endParaRPr sz="2400">
              <a:solidFill>
                <a:srgbClr val="31313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2400">
                <a:solidFill>
                  <a:srgbClr val="313131"/>
                </a:solidFill>
                <a:latin typeface="Times New Roman"/>
                <a:ea typeface="Times New Roman"/>
                <a:cs typeface="Times New Roman"/>
                <a:sym typeface="Times New Roman"/>
              </a:rPr>
              <a:t> For example, a 64×64 massive MIMO high-capacity antenna configuration has already been deployed by some 5G network vendors, and 256×256 arrays are also possible.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53"/>
          <p:cNvSpPr txBox="1"/>
          <p:nvPr>
            <p:ph type="title"/>
          </p:nvPr>
        </p:nvSpPr>
        <p:spPr>
          <a:xfrm>
            <a:off x="723900" y="149226"/>
            <a:ext cx="10515600" cy="5238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Times New Roman"/>
              <a:buNone/>
            </a:pPr>
            <a:r>
              <a:rPr b="1" lang="en-US">
                <a:solidFill>
                  <a:srgbClr val="FF0000"/>
                </a:solidFill>
                <a:latin typeface="Times New Roman"/>
                <a:ea typeface="Times New Roman"/>
                <a:cs typeface="Times New Roman"/>
                <a:sym typeface="Times New Roman"/>
              </a:rPr>
              <a:t>Network Requirements of Massive MIMO</a:t>
            </a:r>
            <a:endParaRPr>
              <a:solidFill>
                <a:srgbClr val="FF0000"/>
              </a:solidFill>
              <a:latin typeface="Times New Roman"/>
              <a:ea typeface="Times New Roman"/>
              <a:cs typeface="Times New Roman"/>
              <a:sym typeface="Times New Roman"/>
            </a:endParaRPr>
          </a:p>
        </p:txBody>
      </p:sp>
      <p:sp>
        <p:nvSpPr>
          <p:cNvPr id="1066" name="Google Shape;1066;p153"/>
          <p:cNvSpPr txBox="1"/>
          <p:nvPr>
            <p:ph idx="1" type="body"/>
          </p:nvPr>
        </p:nvSpPr>
        <p:spPr>
          <a:xfrm>
            <a:off x="469900" y="1531231"/>
            <a:ext cx="11722100" cy="570229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i="0" lang="en-US">
                <a:solidFill>
                  <a:srgbClr val="FF0000"/>
                </a:solidFill>
                <a:latin typeface="Times New Roman"/>
                <a:ea typeface="Times New Roman"/>
                <a:cs typeface="Times New Roman"/>
                <a:sym typeface="Times New Roman"/>
              </a:rPr>
              <a:t>1. Frequency Band Requirements</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The number of antenna elements in Massive MIMO is far greater than that of traditional antennas. Therefore, the distance between antenna elements should not be too large. Otherwise, the antenna size is too large and cannot meet the installation requirements.</a:t>
            </a:r>
            <a:br>
              <a:rPr b="0" i="0" lang="en-US">
                <a:solidFill>
                  <a:srgbClr val="333333"/>
                </a:solidFill>
                <a:latin typeface="Times New Roman"/>
                <a:ea typeface="Times New Roman"/>
                <a:cs typeface="Times New Roman"/>
                <a:sym typeface="Times New Roman"/>
              </a:rPr>
            </a:br>
            <a:endParaRPr b="0" i="0">
              <a:solidFill>
                <a:srgbClr val="333333"/>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FF0000"/>
              </a:buClr>
              <a:buSzPts val="2800"/>
              <a:buFont typeface="Arial"/>
              <a:buChar char="•"/>
            </a:pPr>
            <a:r>
              <a:rPr b="0" i="0" lang="en-US">
                <a:solidFill>
                  <a:srgbClr val="FF0000"/>
                </a:solidFill>
                <a:latin typeface="Times New Roman"/>
                <a:ea typeface="Times New Roman"/>
                <a:cs typeface="Times New Roman"/>
                <a:sym typeface="Times New Roman"/>
              </a:rPr>
              <a:t>The distance between arrays is related to the frequency band</a:t>
            </a:r>
            <a:r>
              <a:rPr b="0" i="0" lang="en-US">
                <a:solidFill>
                  <a:srgbClr val="333333"/>
                </a:solidFill>
                <a:latin typeface="Times New Roman"/>
                <a:ea typeface="Times New Roman"/>
                <a:cs typeface="Times New Roman"/>
                <a:sym typeface="Times New Roman"/>
              </a:rPr>
              <a:t>. </a:t>
            </a:r>
            <a:endParaRPr/>
          </a:p>
          <a:p>
            <a:pPr indent="-228600" lvl="0" marL="228600" rtl="0" algn="l">
              <a:lnSpc>
                <a:spcPct val="90000"/>
              </a:lnSpc>
              <a:spcBef>
                <a:spcPts val="1000"/>
              </a:spcBef>
              <a:spcAft>
                <a:spcPts val="0"/>
              </a:spcAft>
              <a:buClr>
                <a:srgbClr val="FF0000"/>
              </a:buClr>
              <a:buSzPts val="2800"/>
              <a:buFont typeface="Arial"/>
              <a:buChar char="•"/>
            </a:pPr>
            <a:r>
              <a:rPr b="0" i="0" lang="en-US">
                <a:solidFill>
                  <a:srgbClr val="FF0000"/>
                </a:solidFill>
                <a:latin typeface="Times New Roman"/>
                <a:ea typeface="Times New Roman"/>
                <a:cs typeface="Times New Roman"/>
                <a:sym typeface="Times New Roman"/>
              </a:rPr>
              <a:t>The higher the frequency band, the smaller the spacing between arrays</a:t>
            </a:r>
            <a:r>
              <a:rPr b="0" i="0" lang="en-US">
                <a:solidFill>
                  <a:srgbClr val="333333"/>
                </a:solidFill>
                <a:latin typeface="Times New Roman"/>
                <a:ea typeface="Times New Roman"/>
                <a:cs typeface="Times New Roman"/>
                <a:sym typeface="Times New Roman"/>
              </a:rPr>
              <a:t>, which facilitates the deployment of Massive MIMO. (Currently, this model applies only to the frequency band above 2.6 GHz.)</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54"/>
          <p:cNvSpPr txBox="1"/>
          <p:nvPr>
            <p:ph idx="1" type="body"/>
          </p:nvPr>
        </p:nvSpPr>
        <p:spPr>
          <a:xfrm>
            <a:off x="739726" y="109410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800"/>
              <a:buNone/>
            </a:pPr>
            <a:r>
              <a:rPr b="1" i="0" lang="en-US">
                <a:solidFill>
                  <a:srgbClr val="FF0000"/>
                </a:solidFill>
                <a:latin typeface="Times New Roman"/>
                <a:ea typeface="Times New Roman"/>
                <a:cs typeface="Times New Roman"/>
                <a:sym typeface="Times New Roman"/>
              </a:rPr>
              <a:t>2.Requirements for the duplex mode</a:t>
            </a:r>
            <a:endParaRPr/>
          </a:p>
          <a:p>
            <a:pPr indent="-228600" lvl="0" marL="228600" rtl="0" algn="l">
              <a:lnSpc>
                <a:spcPct val="90000"/>
              </a:lnSpc>
              <a:spcBef>
                <a:spcPts val="1000"/>
              </a:spcBef>
              <a:spcAft>
                <a:spcPts val="0"/>
              </a:spcAft>
              <a:buClr>
                <a:srgbClr val="333333"/>
              </a:buClr>
              <a:buSzPts val="2800"/>
              <a:buFont typeface="Arial"/>
              <a:buChar char="•"/>
            </a:pPr>
            <a:r>
              <a:rPr b="0" i="0" lang="en-US">
                <a:solidFill>
                  <a:srgbClr val="333333"/>
                </a:solidFill>
                <a:latin typeface="Times New Roman"/>
                <a:ea typeface="Times New Roman"/>
                <a:cs typeface="Times New Roman"/>
                <a:sym typeface="Times New Roman"/>
              </a:rPr>
              <a:t>The beamforming technology is introduced in Massive MIMO. The reciprocity of uplink and downlink channels in the TDD system facilitates the calculation of downlink beamforming weights. Therefore, the TDD system is more suitable for deploying Massive MIMO.</a:t>
            </a:r>
            <a:endParaRPr/>
          </a:p>
          <a:p>
            <a:pPr indent="-228600" lvl="0" marL="228600" rtl="0" algn="l">
              <a:lnSpc>
                <a:spcPct val="90000"/>
              </a:lnSpc>
              <a:spcBef>
                <a:spcPts val="1000"/>
              </a:spcBef>
              <a:spcAft>
                <a:spcPts val="0"/>
              </a:spcAft>
              <a:buClr>
                <a:srgbClr val="333333"/>
              </a:buClr>
              <a:buSzPts val="2800"/>
              <a:buFont typeface="Arial"/>
              <a:buChar char="•"/>
            </a:pPr>
            <a:r>
              <a:rPr lang="en-US">
                <a:solidFill>
                  <a:srgbClr val="333333"/>
                </a:solidFill>
                <a:latin typeface="Times New Roman"/>
                <a:ea typeface="Times New Roman"/>
                <a:cs typeface="Times New Roman"/>
                <a:sym typeface="Times New Roman"/>
              </a:rPr>
              <a:t>A new reference signal (CSI-RS) is introduced to calculate the downlink weight of an FDD system, but the performance is slightly worse than that of a TDD system.</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55"/>
          <p:cNvSpPr txBox="1"/>
          <p:nvPr>
            <p:ph type="title"/>
          </p:nvPr>
        </p:nvSpPr>
        <p:spPr>
          <a:xfrm>
            <a:off x="377483" y="308855"/>
            <a:ext cx="10515600" cy="9431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00000"/>
              </a:buClr>
              <a:buSzPts val="3600"/>
              <a:buFont typeface="Times New Roman"/>
              <a:buNone/>
            </a:pPr>
            <a:r>
              <a:rPr b="0" i="0" lang="en-US" sz="3600">
                <a:solidFill>
                  <a:srgbClr val="C00000"/>
                </a:solidFill>
                <a:latin typeface="Times New Roman"/>
                <a:ea typeface="Times New Roman"/>
                <a:cs typeface="Times New Roman"/>
                <a:sym typeface="Times New Roman"/>
              </a:rPr>
              <a:t>Benefits Of Massive MIMO – Why 5G Networks Use Massive MIMO</a:t>
            </a:r>
            <a:br>
              <a:rPr b="0" i="0" lang="en-US" sz="3600">
                <a:latin typeface="Times New Roman"/>
                <a:ea typeface="Times New Roman"/>
                <a:cs typeface="Times New Roman"/>
                <a:sym typeface="Times New Roman"/>
              </a:rPr>
            </a:br>
            <a:endParaRPr sz="3600">
              <a:latin typeface="Times New Roman"/>
              <a:ea typeface="Times New Roman"/>
              <a:cs typeface="Times New Roman"/>
              <a:sym typeface="Times New Roman"/>
            </a:endParaRPr>
          </a:p>
        </p:txBody>
      </p:sp>
      <p:sp>
        <p:nvSpPr>
          <p:cNvPr id="1077" name="Google Shape;1077;p155"/>
          <p:cNvSpPr txBox="1"/>
          <p:nvPr>
            <p:ph idx="1" type="body"/>
          </p:nvPr>
        </p:nvSpPr>
        <p:spPr>
          <a:xfrm>
            <a:off x="377483" y="1378635"/>
            <a:ext cx="11437033" cy="54793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4B4F58"/>
              </a:buClr>
              <a:buSzPts val="2800"/>
              <a:buChar char="•"/>
            </a:pPr>
            <a:r>
              <a:rPr b="1" i="0" lang="en-US">
                <a:solidFill>
                  <a:srgbClr val="4B4F58"/>
                </a:solidFill>
                <a:latin typeface="Times New Roman"/>
                <a:ea typeface="Times New Roman"/>
                <a:cs typeface="Times New Roman"/>
                <a:sym typeface="Times New Roman"/>
              </a:rPr>
              <a:t>Massive MIMO efficiently utilizes the radio network resources to </a:t>
            </a:r>
            <a:r>
              <a:rPr b="1" i="0" lang="en-US">
                <a:solidFill>
                  <a:srgbClr val="FF0000"/>
                </a:solidFill>
                <a:latin typeface="Times New Roman"/>
                <a:ea typeface="Times New Roman"/>
                <a:cs typeface="Times New Roman"/>
                <a:sym typeface="Times New Roman"/>
              </a:rPr>
              <a:t>improve network capacity leading to a higher throughput and multi-user support. </a:t>
            </a:r>
            <a:endParaRPr/>
          </a:p>
          <a:p>
            <a:pPr indent="-228600" lvl="0" marL="228600" rtl="0" algn="l">
              <a:lnSpc>
                <a:spcPct val="90000"/>
              </a:lnSpc>
              <a:spcBef>
                <a:spcPts val="1000"/>
              </a:spcBef>
              <a:spcAft>
                <a:spcPts val="0"/>
              </a:spcAft>
              <a:buClr>
                <a:srgbClr val="4B4F58"/>
              </a:buClr>
              <a:buSzPts val="2800"/>
              <a:buChar char="•"/>
            </a:pPr>
            <a:r>
              <a:rPr b="1" i="0" lang="en-US">
                <a:solidFill>
                  <a:srgbClr val="4B4F58"/>
                </a:solidFill>
                <a:latin typeface="Times New Roman"/>
                <a:ea typeface="Times New Roman"/>
                <a:cs typeface="Times New Roman"/>
                <a:sym typeface="Times New Roman"/>
              </a:rPr>
              <a:t>It uses the beamforming technique to focus the transmission power in specific directions which </a:t>
            </a:r>
            <a:r>
              <a:rPr b="1" i="0" lang="en-US">
                <a:solidFill>
                  <a:srgbClr val="FF0000"/>
                </a:solidFill>
                <a:latin typeface="Times New Roman"/>
                <a:ea typeface="Times New Roman"/>
                <a:cs typeface="Times New Roman"/>
                <a:sym typeface="Times New Roman"/>
              </a:rPr>
              <a:t>extends the network coverage whilst minimizing interference.</a:t>
            </a:r>
            <a:endParaRPr b="0" i="0">
              <a:solidFill>
                <a:srgbClr val="FF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4B4F58"/>
              </a:buClr>
              <a:buSzPts val="2800"/>
              <a:buChar char="•"/>
            </a:pPr>
            <a:r>
              <a:rPr b="0" i="0" lang="en-US">
                <a:solidFill>
                  <a:srgbClr val="4B4F58"/>
                </a:solidFill>
                <a:latin typeface="Times New Roman"/>
                <a:ea typeface="Times New Roman"/>
                <a:cs typeface="Times New Roman"/>
                <a:sym typeface="Times New Roman"/>
              </a:rPr>
              <a:t>Massive MIMO is one of the key </a:t>
            </a:r>
            <a:r>
              <a:rPr b="0" i="0" lang="en-US">
                <a:solidFill>
                  <a:srgbClr val="FF0000"/>
                </a:solidFill>
                <a:latin typeface="Times New Roman"/>
                <a:ea typeface="Times New Roman"/>
                <a:cs typeface="Times New Roman"/>
                <a:sym typeface="Times New Roman"/>
              </a:rPr>
              <a:t>enablers for the </a:t>
            </a:r>
            <a:r>
              <a:rPr lang="en-US">
                <a:solidFill>
                  <a:srgbClr val="FF0000"/>
                </a:solidFill>
                <a:latin typeface="Times New Roman"/>
                <a:ea typeface="Times New Roman"/>
                <a:cs typeface="Times New Roman"/>
                <a:sym typeface="Times New Roman"/>
              </a:rPr>
              <a:t>New Radio (NR) </a:t>
            </a:r>
            <a:r>
              <a:rPr lang="en-US">
                <a:solidFill>
                  <a:srgbClr val="4B4F58"/>
                </a:solidFill>
                <a:latin typeface="Times New Roman"/>
                <a:ea typeface="Times New Roman"/>
                <a:cs typeface="Times New Roman"/>
                <a:sym typeface="Times New Roman"/>
              </a:rPr>
              <a:t>technology used in 5G</a:t>
            </a:r>
            <a:r>
              <a:rPr b="0" i="0" lang="en-US">
                <a:solidFill>
                  <a:srgbClr val="4B4F58"/>
                </a:solidFill>
                <a:latin typeface="Times New Roman"/>
                <a:ea typeface="Times New Roman"/>
                <a:cs typeface="Times New Roman"/>
                <a:sym typeface="Times New Roman"/>
              </a:rPr>
              <a:t> networks. </a:t>
            </a:r>
            <a:endParaRPr/>
          </a:p>
          <a:p>
            <a:pPr indent="-228600" lvl="0" marL="228600" rtl="0" algn="l">
              <a:lnSpc>
                <a:spcPct val="90000"/>
              </a:lnSpc>
              <a:spcBef>
                <a:spcPts val="1000"/>
              </a:spcBef>
              <a:spcAft>
                <a:spcPts val="0"/>
              </a:spcAft>
              <a:buClr>
                <a:srgbClr val="4B4F58"/>
              </a:buClr>
              <a:buSzPts val="2800"/>
              <a:buChar char="•"/>
            </a:pPr>
            <a:r>
              <a:rPr b="0" i="0" lang="en-US">
                <a:solidFill>
                  <a:srgbClr val="4B4F58"/>
                </a:solidFill>
                <a:latin typeface="Times New Roman"/>
                <a:ea typeface="Times New Roman"/>
                <a:cs typeface="Times New Roman"/>
                <a:sym typeface="Times New Roman"/>
              </a:rPr>
              <a:t>It improves the </a:t>
            </a:r>
            <a:r>
              <a:rPr b="0" i="0" lang="en-US">
                <a:solidFill>
                  <a:srgbClr val="FF0000"/>
                </a:solidFill>
                <a:latin typeface="Times New Roman"/>
                <a:ea typeface="Times New Roman"/>
                <a:cs typeface="Times New Roman"/>
                <a:sym typeface="Times New Roman"/>
              </a:rPr>
              <a:t>radio network capacity as well as the network coverage</a:t>
            </a:r>
            <a:r>
              <a:rPr b="0" i="0" lang="en-US">
                <a:solidFill>
                  <a:srgbClr val="4B4F58"/>
                </a:solidFill>
                <a:latin typeface="Times New Roman"/>
                <a:ea typeface="Times New Roman"/>
                <a:cs typeface="Times New Roman"/>
                <a:sym typeface="Times New Roman"/>
              </a:rPr>
              <a:t>. </a:t>
            </a:r>
            <a:endParaRPr/>
          </a:p>
          <a:p>
            <a:pPr indent="-228600" lvl="0" marL="228600" rtl="0" algn="l">
              <a:lnSpc>
                <a:spcPct val="90000"/>
              </a:lnSpc>
              <a:spcBef>
                <a:spcPts val="1000"/>
              </a:spcBef>
              <a:spcAft>
                <a:spcPts val="0"/>
              </a:spcAft>
              <a:buClr>
                <a:srgbClr val="4B4F58"/>
              </a:buClr>
              <a:buSzPts val="2800"/>
              <a:buChar char="•"/>
            </a:pPr>
            <a:r>
              <a:rPr b="0" i="0" lang="en-US">
                <a:solidFill>
                  <a:srgbClr val="4B4F58"/>
                </a:solidFill>
                <a:latin typeface="Times New Roman"/>
                <a:ea typeface="Times New Roman"/>
                <a:cs typeface="Times New Roman"/>
                <a:sym typeface="Times New Roman"/>
              </a:rPr>
              <a:t>The benefits of Massive MIMO include </a:t>
            </a:r>
            <a:r>
              <a:rPr b="0" i="0" lang="en-US">
                <a:solidFill>
                  <a:srgbClr val="C00000"/>
                </a:solidFill>
                <a:latin typeface="Times New Roman"/>
                <a:ea typeface="Times New Roman"/>
                <a:cs typeface="Times New Roman"/>
                <a:sym typeface="Times New Roman"/>
              </a:rPr>
              <a:t>spectral efficiency, higher throughput, lower interference and extended range.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56"/>
          <p:cNvSpPr txBox="1"/>
          <p:nvPr>
            <p:ph idx="1" type="body"/>
          </p:nvPr>
        </p:nvSpPr>
        <p:spPr>
          <a:xfrm>
            <a:off x="247356" y="193772"/>
            <a:ext cx="11752386" cy="666422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800"/>
              <a:buChar char="•"/>
            </a:pPr>
            <a:r>
              <a:rPr b="0" i="0" lang="en-US">
                <a:solidFill>
                  <a:srgbClr val="C00000"/>
                </a:solidFill>
                <a:latin typeface="Times New Roman"/>
                <a:ea typeface="Times New Roman"/>
                <a:cs typeface="Times New Roman"/>
                <a:sym typeface="Times New Roman"/>
              </a:rPr>
              <a:t>Spectral Efficiency</a:t>
            </a:r>
            <a:endParaRPr/>
          </a:p>
          <a:p>
            <a:pPr indent="0" lvl="0" marL="0" rtl="0" algn="just">
              <a:lnSpc>
                <a:spcPct val="90000"/>
              </a:lnSpc>
              <a:spcBef>
                <a:spcPts val="1000"/>
              </a:spcBef>
              <a:spcAft>
                <a:spcPts val="0"/>
              </a:spcAft>
              <a:buClr>
                <a:srgbClr val="4B4F58"/>
              </a:buClr>
              <a:buSzPts val="2800"/>
              <a:buNone/>
            </a:pPr>
            <a:r>
              <a:rPr b="0" i="0" lang="en-US">
                <a:solidFill>
                  <a:srgbClr val="4B4F58"/>
                </a:solidFill>
                <a:latin typeface="Times New Roman"/>
                <a:ea typeface="Times New Roman"/>
                <a:cs typeface="Times New Roman"/>
                <a:sym typeface="Times New Roman"/>
              </a:rPr>
              <a:t>Massive MIMO employs spatial multiplexing, which efficiently uses frequency and time resources to improve network capacity and, therefore, </a:t>
            </a:r>
            <a:r>
              <a:rPr lang="en-US">
                <a:solidFill>
                  <a:srgbClr val="4B4F58"/>
                </a:solidFill>
                <a:latin typeface="Times New Roman"/>
                <a:ea typeface="Times New Roman"/>
                <a:cs typeface="Times New Roman"/>
                <a:sym typeface="Times New Roman"/>
              </a:rPr>
              <a:t>bit rates</a:t>
            </a:r>
            <a:r>
              <a:rPr b="0" i="0" lang="en-US">
                <a:solidFill>
                  <a:srgbClr val="4B4F58"/>
                </a:solidFill>
                <a:latin typeface="Times New Roman"/>
                <a:ea typeface="Times New Roman"/>
                <a:cs typeface="Times New Roman"/>
                <a:sym typeface="Times New Roman"/>
              </a:rPr>
              <a:t>. </a:t>
            </a:r>
            <a:endParaRPr/>
          </a:p>
          <a:p>
            <a:pPr indent="0" lvl="0" marL="0" rtl="0" algn="just">
              <a:lnSpc>
                <a:spcPct val="90000"/>
              </a:lnSpc>
              <a:spcBef>
                <a:spcPts val="1000"/>
              </a:spcBef>
              <a:spcAft>
                <a:spcPts val="0"/>
              </a:spcAft>
              <a:buClr>
                <a:srgbClr val="4B4F58"/>
              </a:buClr>
              <a:buSzPts val="2800"/>
              <a:buNone/>
            </a:pPr>
            <a:r>
              <a:rPr b="0" i="0" lang="en-US">
                <a:solidFill>
                  <a:srgbClr val="4B4F58"/>
                </a:solidFill>
                <a:latin typeface="Times New Roman"/>
                <a:ea typeface="Times New Roman"/>
                <a:cs typeface="Times New Roman"/>
                <a:sym typeface="Times New Roman"/>
              </a:rPr>
              <a:t>The different signal paths created by multiple antennas in Massive MIMO are used as sub-channels for sending and receiving data streams for multiple users</a:t>
            </a:r>
            <a:endParaRPr/>
          </a:p>
          <a:p>
            <a:pPr indent="0" lvl="0" marL="0" rtl="0" algn="just">
              <a:lnSpc>
                <a:spcPct val="90000"/>
              </a:lnSpc>
              <a:spcBef>
                <a:spcPts val="1000"/>
              </a:spcBef>
              <a:spcAft>
                <a:spcPts val="0"/>
              </a:spcAft>
              <a:buClr>
                <a:srgbClr val="4B4F58"/>
              </a:buClr>
              <a:buSzPts val="2800"/>
              <a:buNone/>
            </a:pPr>
            <a:r>
              <a:rPr b="0" i="0" lang="en-US">
                <a:solidFill>
                  <a:srgbClr val="4B4F58"/>
                </a:solidFill>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rgbClr val="C00000"/>
              </a:buClr>
              <a:buSzPts val="2800"/>
              <a:buChar char="•"/>
            </a:pPr>
            <a:r>
              <a:rPr b="0" i="0" lang="en-US">
                <a:solidFill>
                  <a:srgbClr val="C00000"/>
                </a:solidFill>
                <a:latin typeface="Times New Roman"/>
                <a:ea typeface="Times New Roman"/>
                <a:cs typeface="Times New Roman"/>
                <a:sym typeface="Times New Roman"/>
              </a:rPr>
              <a:t>Higher Throughput</a:t>
            </a:r>
            <a:endParaRPr/>
          </a:p>
          <a:p>
            <a:pPr indent="0" lvl="0" marL="0" rtl="0" algn="just">
              <a:lnSpc>
                <a:spcPct val="90000"/>
              </a:lnSpc>
              <a:spcBef>
                <a:spcPts val="1000"/>
              </a:spcBef>
              <a:spcAft>
                <a:spcPts val="0"/>
              </a:spcAft>
              <a:buClr>
                <a:srgbClr val="4B4F58"/>
              </a:buClr>
              <a:buSzPts val="2800"/>
              <a:buNone/>
            </a:pPr>
            <a:r>
              <a:rPr b="0" i="0" lang="en-US">
                <a:solidFill>
                  <a:srgbClr val="4B4F58"/>
                </a:solidFill>
                <a:latin typeface="Times New Roman"/>
                <a:ea typeface="Times New Roman"/>
                <a:cs typeface="Times New Roman"/>
                <a:sym typeface="Times New Roman"/>
              </a:rPr>
              <a:t>The use of multiple data streams through spatial multiplexing allows a user device to get </a:t>
            </a:r>
            <a:r>
              <a:rPr b="0" i="0" lang="en-US">
                <a:solidFill>
                  <a:srgbClr val="FF0000"/>
                </a:solidFill>
                <a:latin typeface="Times New Roman"/>
                <a:ea typeface="Times New Roman"/>
                <a:cs typeface="Times New Roman"/>
                <a:sym typeface="Times New Roman"/>
              </a:rPr>
              <a:t>higher overall </a:t>
            </a:r>
            <a:r>
              <a:rPr lang="en-US">
                <a:solidFill>
                  <a:srgbClr val="FF0000"/>
                </a:solidFill>
                <a:latin typeface="Times New Roman"/>
                <a:ea typeface="Times New Roman"/>
                <a:cs typeface="Times New Roman"/>
                <a:sym typeface="Times New Roman"/>
              </a:rPr>
              <a:t>bit rates</a:t>
            </a:r>
            <a:r>
              <a:rPr lang="en-US">
                <a:solidFill>
                  <a:srgbClr val="4B4F58"/>
                </a:solidFill>
                <a:latin typeface="Times New Roman"/>
                <a:ea typeface="Times New Roman"/>
                <a:cs typeface="Times New Roman"/>
                <a:sym typeface="Times New Roman"/>
              </a:rPr>
              <a:t>.</a:t>
            </a:r>
            <a:endParaRPr/>
          </a:p>
          <a:p>
            <a:pPr indent="0" lvl="0" marL="0" rtl="0" algn="just">
              <a:lnSpc>
                <a:spcPct val="90000"/>
              </a:lnSpc>
              <a:spcBef>
                <a:spcPts val="1000"/>
              </a:spcBef>
              <a:spcAft>
                <a:spcPts val="0"/>
              </a:spcAft>
              <a:buClr>
                <a:schemeClr val="dk1"/>
              </a:buClr>
              <a:buSzPts val="2800"/>
              <a:buNone/>
            </a:pPr>
            <a:r>
              <a:t/>
            </a:r>
            <a:endParaRPr b="0" i="0">
              <a:solidFill>
                <a:srgbClr val="4B4F58"/>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rgbClr val="4B4F58"/>
              </a:buClr>
              <a:buSzPts val="2800"/>
              <a:buNone/>
            </a:pPr>
            <a:r>
              <a:rPr b="0" i="0" lang="en-US">
                <a:solidFill>
                  <a:srgbClr val="4B4F58"/>
                </a:solidFill>
                <a:latin typeface="Times New Roman"/>
                <a:ea typeface="Times New Roman"/>
                <a:cs typeface="Times New Roman"/>
                <a:sym typeface="Times New Roman"/>
              </a:rPr>
              <a:t> In addition, due to the large number of antenna elements in Massive MIMO, a lot of additional capacity is created, </a:t>
            </a:r>
            <a:r>
              <a:rPr b="0" i="0" lang="en-US">
                <a:solidFill>
                  <a:srgbClr val="FF0000"/>
                </a:solidFill>
                <a:latin typeface="Times New Roman"/>
                <a:ea typeface="Times New Roman"/>
                <a:cs typeface="Times New Roman"/>
                <a:sym typeface="Times New Roman"/>
              </a:rPr>
              <a:t>enabling higher throughput for multiple users simultaneously.</a:t>
            </a:r>
            <a:endParaRPr/>
          </a:p>
          <a:p>
            <a:pPr indent="0" lvl="0" marL="0" rtl="0" algn="just">
              <a:lnSpc>
                <a:spcPct val="90000"/>
              </a:lnSpc>
              <a:spcBef>
                <a:spcPts val="1000"/>
              </a:spcBef>
              <a:spcAft>
                <a:spcPts val="0"/>
              </a:spcAft>
              <a:buClr>
                <a:schemeClr val="dk1"/>
              </a:buClr>
              <a:buSzPts val="2800"/>
              <a:buNone/>
            </a:pPr>
            <a:r>
              <a:t/>
            </a:r>
            <a:endParaRPr b="0" i="0">
              <a:solidFill>
                <a:srgbClr val="4B4F58"/>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57"/>
          <p:cNvSpPr txBox="1"/>
          <p:nvPr>
            <p:ph idx="1" type="body"/>
          </p:nvPr>
        </p:nvSpPr>
        <p:spPr>
          <a:xfrm>
            <a:off x="261424" y="362584"/>
            <a:ext cx="11724249" cy="615075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b="0" i="0" lang="en-US">
                <a:solidFill>
                  <a:srgbClr val="FF0000"/>
                </a:solidFill>
                <a:latin typeface="Times New Roman"/>
                <a:ea typeface="Times New Roman"/>
                <a:cs typeface="Times New Roman"/>
                <a:sym typeface="Times New Roman"/>
              </a:rPr>
              <a:t>Lower Interference</a:t>
            </a:r>
            <a:endParaRPr/>
          </a:p>
          <a:p>
            <a:pPr indent="0" lvl="0" marL="0" rtl="0" algn="l">
              <a:lnSpc>
                <a:spcPct val="90000"/>
              </a:lnSpc>
              <a:spcBef>
                <a:spcPts val="1000"/>
              </a:spcBef>
              <a:spcAft>
                <a:spcPts val="0"/>
              </a:spcAft>
              <a:buClr>
                <a:srgbClr val="4B4F58"/>
              </a:buClr>
              <a:buSzPts val="2800"/>
              <a:buNone/>
            </a:pPr>
            <a:r>
              <a:rPr b="0" i="0" lang="en-US">
                <a:solidFill>
                  <a:srgbClr val="4B4F58"/>
                </a:solidFill>
                <a:latin typeface="Times New Roman"/>
                <a:ea typeface="Times New Roman"/>
                <a:cs typeface="Times New Roman"/>
                <a:sym typeface="Times New Roman"/>
              </a:rPr>
              <a:t>The </a:t>
            </a:r>
            <a:r>
              <a:rPr b="0" i="0" lang="en-US">
                <a:solidFill>
                  <a:srgbClr val="FF0000"/>
                </a:solidFill>
                <a:latin typeface="Times New Roman"/>
                <a:ea typeface="Times New Roman"/>
                <a:cs typeface="Times New Roman"/>
                <a:sym typeface="Times New Roman"/>
              </a:rPr>
              <a:t>beamforming</a:t>
            </a:r>
            <a:r>
              <a:rPr b="0" i="0" lang="en-US">
                <a:solidFill>
                  <a:srgbClr val="4B4F58"/>
                </a:solidFill>
                <a:latin typeface="Times New Roman"/>
                <a:ea typeface="Times New Roman"/>
                <a:cs typeface="Times New Roman"/>
                <a:sym typeface="Times New Roman"/>
              </a:rPr>
              <a:t> technique provides targeted transmission of the radio signal, which makes the </a:t>
            </a:r>
            <a:r>
              <a:rPr b="0" i="0" lang="en-US">
                <a:solidFill>
                  <a:srgbClr val="FF0000"/>
                </a:solidFill>
                <a:latin typeface="Times New Roman"/>
                <a:ea typeface="Times New Roman"/>
                <a:cs typeface="Times New Roman"/>
                <a:sym typeface="Times New Roman"/>
              </a:rPr>
              <a:t>signal more robust in a specific direction</a:t>
            </a:r>
            <a:r>
              <a:rPr b="0" i="0" lang="en-US">
                <a:solidFill>
                  <a:srgbClr val="4B4F58"/>
                </a:solidFill>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rgbClr val="4B4F58"/>
              </a:buClr>
              <a:buSzPts val="2800"/>
              <a:buNone/>
            </a:pPr>
            <a:r>
              <a:rPr b="0" i="0" lang="en-US">
                <a:solidFill>
                  <a:srgbClr val="4B4F58"/>
                </a:solidFill>
                <a:latin typeface="Times New Roman"/>
                <a:ea typeface="Times New Roman"/>
                <a:cs typeface="Times New Roman"/>
                <a:sym typeface="Times New Roman"/>
              </a:rPr>
              <a:t>That way, the main beam in the desired direction becomes the strongest, and the side beams (side lobes) become weaker, which minimizes any potential interference between the beams.</a:t>
            </a:r>
            <a:endParaRPr/>
          </a:p>
          <a:p>
            <a:pPr indent="-228600" lvl="0" marL="228600" rtl="0" algn="l">
              <a:lnSpc>
                <a:spcPct val="90000"/>
              </a:lnSpc>
              <a:spcBef>
                <a:spcPts val="1000"/>
              </a:spcBef>
              <a:spcAft>
                <a:spcPts val="0"/>
              </a:spcAft>
              <a:buClr>
                <a:srgbClr val="FF0000"/>
              </a:buClr>
              <a:buSzPts val="2800"/>
              <a:buChar char="•"/>
            </a:pPr>
            <a:r>
              <a:rPr b="0" i="0" lang="en-US">
                <a:solidFill>
                  <a:srgbClr val="FF0000"/>
                </a:solidFill>
                <a:latin typeface="Times New Roman"/>
                <a:ea typeface="Times New Roman"/>
                <a:cs typeface="Times New Roman"/>
                <a:sym typeface="Times New Roman"/>
              </a:rPr>
              <a:t>Extended Range</a:t>
            </a:r>
            <a:endParaRPr/>
          </a:p>
          <a:p>
            <a:pPr indent="0" lvl="0" marL="0" rtl="0" algn="l">
              <a:lnSpc>
                <a:spcPct val="90000"/>
              </a:lnSpc>
              <a:spcBef>
                <a:spcPts val="1000"/>
              </a:spcBef>
              <a:spcAft>
                <a:spcPts val="0"/>
              </a:spcAft>
              <a:buClr>
                <a:srgbClr val="4B4F58"/>
              </a:buClr>
              <a:buSzPts val="2800"/>
              <a:buNone/>
            </a:pPr>
            <a:r>
              <a:rPr b="0" i="0" lang="en-US">
                <a:solidFill>
                  <a:srgbClr val="4B4F58"/>
                </a:solidFill>
                <a:latin typeface="Times New Roman"/>
                <a:ea typeface="Times New Roman"/>
                <a:cs typeface="Times New Roman"/>
                <a:sym typeface="Times New Roman"/>
              </a:rPr>
              <a:t>Massive MIMO has </a:t>
            </a:r>
            <a:r>
              <a:rPr b="0" i="0" lang="en-US">
                <a:solidFill>
                  <a:srgbClr val="FF0000"/>
                </a:solidFill>
                <a:latin typeface="Times New Roman"/>
                <a:ea typeface="Times New Roman"/>
                <a:cs typeface="Times New Roman"/>
                <a:sym typeface="Times New Roman"/>
              </a:rPr>
              <a:t>three-dimensional beamforming (3D beamforming</a:t>
            </a:r>
            <a:r>
              <a:rPr b="0" i="0" lang="en-US">
                <a:solidFill>
                  <a:srgbClr val="4B4F58"/>
                </a:solidFill>
                <a:latin typeface="Times New Roman"/>
                <a:ea typeface="Times New Roman"/>
                <a:cs typeface="Times New Roman"/>
                <a:sym typeface="Times New Roman"/>
              </a:rPr>
              <a:t>), which creates horizontal and vertical beams of the signal so that it can reach people in different ranges (distance) and heights (e.g. high-rise buildings). </a:t>
            </a:r>
            <a:endParaRPr/>
          </a:p>
          <a:p>
            <a:pPr indent="0" lvl="0" marL="0" rtl="0" algn="l">
              <a:lnSpc>
                <a:spcPct val="90000"/>
              </a:lnSpc>
              <a:spcBef>
                <a:spcPts val="1000"/>
              </a:spcBef>
              <a:spcAft>
                <a:spcPts val="0"/>
              </a:spcAft>
              <a:buClr>
                <a:srgbClr val="4B4F58"/>
              </a:buClr>
              <a:buSzPts val="2800"/>
              <a:buNone/>
            </a:pPr>
            <a:r>
              <a:rPr b="0" i="0" lang="en-US">
                <a:solidFill>
                  <a:srgbClr val="4B4F58"/>
                </a:solidFill>
                <a:latin typeface="Times New Roman"/>
                <a:ea typeface="Times New Roman"/>
                <a:cs typeface="Times New Roman"/>
                <a:sym typeface="Times New Roman"/>
              </a:rPr>
              <a:t>The beamforming technology also extends the network coverage by channeling the transmission power in a targeted direction to improve the range.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58"/>
          <p:cNvSpPr/>
          <p:nvPr/>
        </p:nvSpPr>
        <p:spPr>
          <a:xfrm>
            <a:off x="1524000" y="0"/>
            <a:ext cx="9829800" cy="68580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Calibri"/>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800"/>
              <a:buFont typeface="Calibri"/>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800"/>
              <a:buFont typeface="Calibri"/>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5) How will 5G change society?</a:t>
            </a:r>
            <a:endParaRPr/>
          </a:p>
          <a:p>
            <a:pPr indent="0" lvl="0" marL="0" marR="0" rtl="0" algn="l">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6) How is 5G innovative?</a:t>
            </a:r>
            <a:endParaRPr/>
          </a:p>
          <a:p>
            <a:pPr indent="0" lvl="0" marL="0" marR="0" rtl="0" algn="l">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7) Why 5G Networks Use Massive MIMO.</a:t>
            </a:r>
            <a:endParaRPr/>
          </a:p>
          <a:p>
            <a:pPr indent="0" lvl="0" marL="0" marR="0" rtl="0" algn="l">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8) How will 5G enable a better future?</a:t>
            </a:r>
            <a:endParaRPr/>
          </a:p>
          <a:p>
            <a:pPr indent="0" lvl="0" marL="0" marR="0" rtl="0" algn="l">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9) How beamforming beneficial in 5G?</a:t>
            </a:r>
            <a:endParaRPr sz="2800">
              <a:solidFill>
                <a:schemeClr val="dk1"/>
              </a:solidFill>
              <a:latin typeface="Times New Roman"/>
              <a:ea typeface="Times New Roman"/>
              <a:cs typeface="Times New Roman"/>
              <a:sym typeface="Times New Roman"/>
            </a:endParaRPr>
          </a:p>
        </p:txBody>
      </p:sp>
      <p:sp>
        <p:nvSpPr>
          <p:cNvPr id="1093" name="Google Shape;1093;p158"/>
          <p:cNvSpPr txBox="1"/>
          <p:nvPr>
            <p:ph type="title"/>
          </p:nvPr>
        </p:nvSpPr>
        <p:spPr>
          <a:xfrm>
            <a:off x="2152650" y="365127"/>
            <a:ext cx="7886700" cy="82757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SELF Reflection, week 2</a:t>
            </a:r>
            <a:endParaRPr>
              <a:latin typeface="Algerian"/>
              <a:ea typeface="Algerian"/>
              <a:cs typeface="Algerian"/>
              <a:sym typeface="Algerian"/>
            </a:endParaRPr>
          </a:p>
        </p:txBody>
      </p:sp>
      <p:sp>
        <p:nvSpPr>
          <p:cNvPr id="1094" name="Google Shape;1094;p1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Noto Sans Symbols"/>
              <a:buNone/>
            </a:pPr>
            <a:r>
              <a:rPr b="0" lang="en-US" sz="1400">
                <a:solidFill>
                  <a:srgbClr val="000000"/>
                </a:solidFill>
                <a:latin typeface="Arial"/>
                <a:ea typeface="Arial"/>
                <a:cs typeface="Arial"/>
                <a:sym typeface="Arial"/>
              </a:rPr>
              <a:t>1/23/2024</a:t>
            </a:r>
            <a:endParaRPr b="0" sz="1400">
              <a:solidFill>
                <a:srgbClr val="000000"/>
              </a:solidFill>
              <a:latin typeface="Arial"/>
              <a:ea typeface="Arial"/>
              <a:cs typeface="Arial"/>
              <a:sym typeface="Arial"/>
            </a:endParaRPr>
          </a:p>
        </p:txBody>
      </p:sp>
      <p:sp>
        <p:nvSpPr>
          <p:cNvPr id="1095" name="Google Shape;1095;p1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400"/>
              <a:buFont typeface="Noto Sans Symbols"/>
              <a:buNone/>
            </a:pPr>
            <a:r>
              <a:t/>
            </a:r>
            <a:endParaRPr b="0" sz="1400">
              <a:solidFill>
                <a:srgbClr val="000000"/>
              </a:solidFill>
              <a:latin typeface="Arial"/>
              <a:ea typeface="Arial"/>
              <a:cs typeface="Arial"/>
              <a:sym typeface="Arial"/>
            </a:endParaRPr>
          </a:p>
        </p:txBody>
      </p:sp>
      <p:pic>
        <p:nvPicPr>
          <p:cNvPr id="1096" name="Google Shape;1096;p158"/>
          <p:cNvPicPr preferRelativeResize="0"/>
          <p:nvPr/>
        </p:nvPicPr>
        <p:blipFill rotWithShape="1">
          <a:blip r:embed="rId3">
            <a:alphaModFix/>
          </a:blip>
          <a:srcRect b="0" l="0" r="0" t="0"/>
          <a:stretch/>
        </p:blipFill>
        <p:spPr>
          <a:xfrm>
            <a:off x="1816275" y="1230785"/>
            <a:ext cx="2181730" cy="2336939"/>
          </a:xfrm>
          <a:prstGeom prst="rect">
            <a:avLst/>
          </a:prstGeom>
          <a:noFill/>
          <a:ln>
            <a:noFill/>
          </a:ln>
        </p:spPr>
      </p:pic>
      <p:sp>
        <p:nvSpPr>
          <p:cNvPr id="1097" name="Google Shape;1097;p158"/>
          <p:cNvSpPr txBox="1"/>
          <p:nvPr/>
        </p:nvSpPr>
        <p:spPr>
          <a:xfrm>
            <a:off x="3998005" y="1066792"/>
            <a:ext cx="6669995" cy="51768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40"/>
              <a:buFont typeface="Noto Sans Symbols"/>
              <a:buNone/>
            </a:pPr>
            <a:r>
              <a:rPr b="0" lang="en-US" sz="2800">
                <a:solidFill>
                  <a:schemeClr val="dk1"/>
                </a:solidFill>
                <a:latin typeface="Times New Roman"/>
                <a:ea typeface="Times New Roman"/>
                <a:cs typeface="Times New Roman"/>
                <a:sym typeface="Times New Roman"/>
              </a:rPr>
              <a:t>1) Compare 1G to 5G technologies.</a:t>
            </a:r>
            <a:endParaRPr/>
          </a:p>
          <a:p>
            <a:pPr indent="0" lvl="0" marL="0" marR="0" rtl="0" algn="l">
              <a:spcBef>
                <a:spcPts val="560"/>
              </a:spcBef>
              <a:spcAft>
                <a:spcPts val="0"/>
              </a:spcAft>
              <a:buClr>
                <a:schemeClr val="dk1"/>
              </a:buClr>
              <a:buSzPts val="2240"/>
              <a:buFont typeface="Noto Sans Symbols"/>
              <a:buNone/>
            </a:pPr>
            <a:r>
              <a:rPr b="0" lang="en-US" sz="2800">
                <a:solidFill>
                  <a:schemeClr val="dk1"/>
                </a:solidFill>
                <a:latin typeface="Times New Roman"/>
                <a:ea typeface="Times New Roman"/>
                <a:cs typeface="Times New Roman"/>
                <a:sym typeface="Times New Roman"/>
              </a:rPr>
              <a:t>2) Why will 5G require millions of small cells?</a:t>
            </a:r>
            <a:endParaRPr/>
          </a:p>
          <a:p>
            <a:pPr indent="0" lvl="0" marL="0" marR="0" rtl="0" algn="l">
              <a:spcBef>
                <a:spcPts val="560"/>
              </a:spcBef>
              <a:spcAft>
                <a:spcPts val="0"/>
              </a:spcAft>
              <a:buClr>
                <a:schemeClr val="dk1"/>
              </a:buClr>
              <a:buSzPts val="2240"/>
              <a:buFont typeface="Noto Sans Symbols"/>
              <a:buNone/>
            </a:pPr>
            <a:r>
              <a:rPr b="0" lang="en-US" sz="2800">
                <a:solidFill>
                  <a:schemeClr val="dk1"/>
                </a:solidFill>
                <a:latin typeface="Times New Roman"/>
                <a:ea typeface="Times New Roman"/>
                <a:cs typeface="Times New Roman"/>
                <a:sym typeface="Times New Roman"/>
              </a:rPr>
              <a:t>3) When will 5G go mainstream?</a:t>
            </a:r>
            <a:endParaRPr/>
          </a:p>
          <a:p>
            <a:pPr indent="0" lvl="0" marL="0" marR="0" rtl="0" algn="l">
              <a:spcBef>
                <a:spcPts val="560"/>
              </a:spcBef>
              <a:spcAft>
                <a:spcPts val="0"/>
              </a:spcAft>
              <a:buClr>
                <a:schemeClr val="dk1"/>
              </a:buClr>
              <a:buSzPts val="2240"/>
              <a:buFont typeface="Noto Sans Symbols"/>
              <a:buNone/>
            </a:pPr>
            <a:r>
              <a:rPr b="0" lang="en-US" sz="2800">
                <a:solidFill>
                  <a:schemeClr val="dk1"/>
                </a:solidFill>
                <a:latin typeface="Times New Roman"/>
                <a:ea typeface="Times New Roman"/>
                <a:cs typeface="Times New Roman"/>
                <a:sym typeface="Times New Roman"/>
              </a:rPr>
              <a:t>4) Will 5G work on 4G phones? Does your mobile support 5G? Did you buy new mobile to activate 5G services?</a:t>
            </a:r>
            <a:endParaRPr/>
          </a:p>
          <a:p>
            <a:pPr indent="0" lvl="0" marL="0" marR="0" rtl="0" algn="l">
              <a:spcBef>
                <a:spcPts val="560"/>
              </a:spcBef>
              <a:spcAft>
                <a:spcPts val="0"/>
              </a:spcAft>
              <a:buClr>
                <a:schemeClr val="dk1"/>
              </a:buClr>
              <a:buSzPts val="2240"/>
              <a:buFont typeface="Noto Sans Symbols"/>
              <a:buNone/>
            </a:pPr>
            <a:br>
              <a:rPr b="0" lang="en-US" sz="2800">
                <a:solidFill>
                  <a:schemeClr val="dk1"/>
                </a:solidFill>
                <a:latin typeface="Arial"/>
                <a:ea typeface="Arial"/>
                <a:cs typeface="Arial"/>
                <a:sym typeface="Arial"/>
              </a:rPr>
            </a:br>
            <a:br>
              <a:rPr b="1" lang="en-US" sz="2800">
                <a:solidFill>
                  <a:schemeClr val="dk1"/>
                </a:solidFill>
                <a:latin typeface="Arial"/>
                <a:ea typeface="Arial"/>
                <a:cs typeface="Arial"/>
                <a:sym typeface="Arial"/>
              </a:rPr>
            </a:br>
            <a:endParaRPr b="1" sz="2800">
              <a:solidFill>
                <a:schemeClr val="dk1"/>
              </a:solidFill>
              <a:latin typeface="Arial"/>
              <a:ea typeface="Arial"/>
              <a:cs typeface="Arial"/>
              <a:sym typeface="Arial"/>
            </a:endParaRPr>
          </a:p>
          <a:p>
            <a:pPr indent="0" lvl="0" marL="0" marR="0" rtl="0" algn="l">
              <a:spcBef>
                <a:spcPts val="0"/>
              </a:spcBef>
              <a:spcAft>
                <a:spcPts val="0"/>
              </a:spcAft>
              <a:buClr>
                <a:srgbClr val="000000"/>
              </a:buClr>
              <a:buSzPts val="2800"/>
              <a:buFont typeface="Noto Sans Symbols"/>
              <a:buNone/>
            </a:pPr>
            <a:r>
              <a:rPr b="0" lang="en-US" sz="2800">
                <a:solidFill>
                  <a:srgbClr val="000000"/>
                </a:solidFill>
                <a:latin typeface="Times New Roman"/>
                <a:ea typeface="Times New Roman"/>
                <a:cs typeface="Times New Roman"/>
                <a:sym typeface="Times New Roman"/>
              </a:rPr>
              <a:t>.</a:t>
            </a:r>
            <a:endParaRPr b="0" sz="2800">
              <a:solidFill>
                <a:srgbClr val="000000"/>
              </a:solidFill>
              <a:latin typeface="Times New Roman"/>
              <a:ea typeface="Times New Roman"/>
              <a:cs typeface="Times New Roman"/>
              <a:sym typeface="Times New Roman"/>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103" name="Google Shape;1103;p1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6"/>
          <p:cNvSpPr txBox="1"/>
          <p:nvPr>
            <p:ph idx="1" type="body"/>
          </p:nvPr>
        </p:nvSpPr>
        <p:spPr>
          <a:xfrm>
            <a:off x="163643" y="311618"/>
            <a:ext cx="11828488" cy="654638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rgbClr val="FF0000"/>
              </a:buClr>
              <a:buSzPct val="100000"/>
              <a:buChar char="•"/>
            </a:pPr>
            <a:r>
              <a:rPr b="1" i="0" lang="en-US">
                <a:solidFill>
                  <a:srgbClr val="FF0000"/>
                </a:solidFill>
                <a:latin typeface="Times New Roman"/>
                <a:ea typeface="Times New Roman"/>
                <a:cs typeface="Times New Roman"/>
                <a:sym typeface="Times New Roman"/>
              </a:rPr>
              <a:t>Television and Radio Broadcasting</a:t>
            </a:r>
            <a:endParaRPr/>
          </a:p>
          <a:p>
            <a:pPr indent="0" lvl="0" marL="0" rtl="0" algn="just">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Radio is considered to be the first wireless service to be broadcast. It is an example of a Simplex Communication System where the information is transmitted only in one direction and all the users receiving the same data.</a:t>
            </a:r>
            <a:endParaRPr/>
          </a:p>
          <a:p>
            <a:pPr indent="-228600" lvl="0" marL="228600" rtl="0" algn="just">
              <a:lnSpc>
                <a:spcPct val="90000"/>
              </a:lnSpc>
              <a:spcBef>
                <a:spcPts val="1000"/>
              </a:spcBef>
              <a:spcAft>
                <a:spcPts val="0"/>
              </a:spcAft>
              <a:buClr>
                <a:srgbClr val="FF0000"/>
              </a:buClr>
              <a:buSzPct val="100000"/>
              <a:buChar char="•"/>
            </a:pPr>
            <a:r>
              <a:rPr b="1" i="0" lang="en-US">
                <a:solidFill>
                  <a:srgbClr val="FF0000"/>
                </a:solidFill>
                <a:latin typeface="Times New Roman"/>
                <a:ea typeface="Times New Roman"/>
                <a:cs typeface="Times New Roman"/>
                <a:sym typeface="Times New Roman"/>
              </a:rPr>
              <a:t>Satellite Communication</a:t>
            </a:r>
            <a:endParaRPr/>
          </a:p>
          <a:p>
            <a:pPr indent="0" lvl="0" marL="0" rtl="0" algn="just">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Satellite Communication System is an important type of Wireless Communication. Satellite Communication Networks provide worldwide coverage independent to population density.</a:t>
            </a:r>
            <a:endParaRPr/>
          </a:p>
          <a:p>
            <a:pPr indent="0" lvl="0" marL="0" rtl="0" algn="just">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Satellite Communication Systems offer telecommunication (Satellite Phones), positioning and navigation (GPS), broadcasting, internet, etc. Other wireless services like mobile, television broadcasting and other radio systems are dependent of Satellite Communication Systems.</a:t>
            </a:r>
            <a:endParaRPr/>
          </a:p>
          <a:p>
            <a:pPr indent="-228600" lvl="0" marL="228600" rtl="0" algn="just">
              <a:lnSpc>
                <a:spcPct val="90000"/>
              </a:lnSpc>
              <a:spcBef>
                <a:spcPts val="1000"/>
              </a:spcBef>
              <a:spcAft>
                <a:spcPts val="0"/>
              </a:spcAft>
              <a:buClr>
                <a:srgbClr val="FF0000"/>
              </a:buClr>
              <a:buSzPct val="100000"/>
              <a:buChar char="•"/>
            </a:pPr>
            <a:r>
              <a:rPr b="1" i="0" lang="en-US">
                <a:solidFill>
                  <a:srgbClr val="FF0000"/>
                </a:solidFill>
                <a:latin typeface="Times New Roman"/>
                <a:ea typeface="Times New Roman"/>
                <a:cs typeface="Times New Roman"/>
                <a:sym typeface="Times New Roman"/>
              </a:rPr>
              <a:t>Mobile Telephone Communication System</a:t>
            </a:r>
            <a:endParaRPr/>
          </a:p>
          <a:p>
            <a:pPr indent="0" lvl="0" marL="0" rtl="0" algn="just">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Perhaps, the most commonly used wireless communication system is the Mobile Phone Technology. The development of mobile cellular device changed the World like no other technology. Today’s mobile phones are not limited to just making calls but are integrated with numerous other features like Bluetooth, Wi-Fi, GPS, and FM Radio.</a:t>
            </a:r>
            <a:endParaRPr/>
          </a:p>
          <a:p>
            <a:pPr indent="0" lvl="0" marL="0" rtl="0" algn="just">
              <a:lnSpc>
                <a:spcPct val="90000"/>
              </a:lnSpc>
              <a:spcBef>
                <a:spcPts val="1000"/>
              </a:spcBef>
              <a:spcAft>
                <a:spcPts val="0"/>
              </a:spcAft>
              <a:buClr>
                <a:schemeClr val="dk1"/>
              </a:buClr>
              <a:buSzPct val="100000"/>
              <a:buNone/>
            </a:pPr>
            <a:r>
              <a:t/>
            </a:r>
            <a:endParaRPr b="0" i="0">
              <a:solidFill>
                <a:srgbClr val="34444C"/>
              </a:solidFill>
              <a:latin typeface="Times New Roman"/>
              <a:ea typeface="Times New Roman"/>
              <a:cs typeface="Times New Roman"/>
              <a:sym typeface="Times New Roman"/>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7"/>
          <p:cNvSpPr txBox="1"/>
          <p:nvPr>
            <p:ph idx="1" type="body"/>
          </p:nvPr>
        </p:nvSpPr>
        <p:spPr>
          <a:xfrm>
            <a:off x="494675" y="464695"/>
            <a:ext cx="11302583" cy="625089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lnSpc>
                <a:spcPct val="90000"/>
              </a:lnSpc>
              <a:spcBef>
                <a:spcPts val="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The latest generation of Mobile Communication Technology is 5G (which is indeed successor to the widely adapted 4G). Apart from increased data transfer rates (technologists claim data rates in the order of Gbps), 5G Networks are also aimed at Internet of Things (IoT) related applications and future automobiles.</a:t>
            </a:r>
            <a:endParaRPr/>
          </a:p>
          <a:p>
            <a:pPr indent="-228600" lvl="0" marL="228600" rtl="0" algn="just">
              <a:lnSpc>
                <a:spcPct val="90000"/>
              </a:lnSpc>
              <a:spcBef>
                <a:spcPts val="1000"/>
              </a:spcBef>
              <a:spcAft>
                <a:spcPts val="0"/>
              </a:spcAft>
              <a:buClr>
                <a:srgbClr val="FF0000"/>
              </a:buClr>
              <a:buSzPct val="100000"/>
              <a:buChar char="•"/>
            </a:pPr>
            <a:r>
              <a:rPr b="1" i="0" lang="en-US">
                <a:solidFill>
                  <a:srgbClr val="FF0000"/>
                </a:solidFill>
                <a:latin typeface="Times New Roman"/>
                <a:ea typeface="Times New Roman"/>
                <a:cs typeface="Times New Roman"/>
                <a:sym typeface="Times New Roman"/>
              </a:rPr>
              <a:t>Global Positioning System (GPS)</a:t>
            </a:r>
            <a:endParaRPr/>
          </a:p>
          <a:p>
            <a:pPr indent="0" lvl="0" marL="0" rtl="0" algn="just">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GPS is solely a subcategory of satellite communication. GPS provides different wireless services like navigation, positioning, location, speed etc. with the help of dedicated GPS receivers and satellites.</a:t>
            </a:r>
            <a:endParaRPr/>
          </a:p>
          <a:p>
            <a:pPr indent="-228600" lvl="0" marL="228600" rtl="0" algn="just">
              <a:lnSpc>
                <a:spcPct val="90000"/>
              </a:lnSpc>
              <a:spcBef>
                <a:spcPts val="1000"/>
              </a:spcBef>
              <a:spcAft>
                <a:spcPts val="0"/>
              </a:spcAft>
              <a:buClr>
                <a:srgbClr val="FF0000"/>
              </a:buClr>
              <a:buSzPct val="100000"/>
              <a:buChar char="•"/>
            </a:pPr>
            <a:r>
              <a:rPr b="1" i="0" lang="en-US">
                <a:solidFill>
                  <a:srgbClr val="FF0000"/>
                </a:solidFill>
                <a:latin typeface="Times New Roman"/>
                <a:ea typeface="Times New Roman"/>
                <a:cs typeface="Times New Roman"/>
                <a:sym typeface="Times New Roman"/>
              </a:rPr>
              <a:t>Bluetooth</a:t>
            </a:r>
            <a:endParaRPr/>
          </a:p>
          <a:p>
            <a:pPr indent="0" lvl="0" marL="0" rtl="0" algn="just">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Bluetooth is another important low range wireless communication system. It provides data, voice and audio transmission with a transmission range of 10 meters. Almost all mobile phones, tablets and laptops are equipped with Bluetooth devices. They can be connected to wireless Bluetooth receivers, audio equipment, cameras etc.</a:t>
            </a:r>
            <a:endParaRPr/>
          </a:p>
          <a:p>
            <a:pPr indent="-228600" lvl="0" marL="228600" rtl="0" algn="just">
              <a:lnSpc>
                <a:spcPct val="90000"/>
              </a:lnSpc>
              <a:spcBef>
                <a:spcPts val="1000"/>
              </a:spcBef>
              <a:spcAft>
                <a:spcPts val="0"/>
              </a:spcAft>
              <a:buClr>
                <a:srgbClr val="FF0000"/>
              </a:buClr>
              <a:buSzPct val="100000"/>
              <a:buChar char="•"/>
            </a:pPr>
            <a:r>
              <a:rPr b="1" i="0" lang="en-US">
                <a:solidFill>
                  <a:srgbClr val="FF0000"/>
                </a:solidFill>
                <a:latin typeface="Times New Roman"/>
                <a:ea typeface="Times New Roman"/>
                <a:cs typeface="Times New Roman"/>
                <a:sym typeface="Times New Roman"/>
              </a:rPr>
              <a:t>Paging</a:t>
            </a:r>
            <a:endParaRPr/>
          </a:p>
          <a:p>
            <a:pPr indent="0" lvl="0" marL="0" rtl="0" algn="just">
              <a:lnSpc>
                <a:spcPct val="90000"/>
              </a:lnSpc>
              <a:spcBef>
                <a:spcPts val="1000"/>
              </a:spcBef>
              <a:spcAft>
                <a:spcPts val="0"/>
              </a:spcAft>
              <a:buClr>
                <a:srgbClr val="34444C"/>
              </a:buClr>
              <a:buSzPct val="100000"/>
              <a:buNone/>
            </a:pPr>
            <a:r>
              <a:rPr b="0" i="0" lang="en-US">
                <a:solidFill>
                  <a:srgbClr val="34444C"/>
                </a:solidFill>
                <a:latin typeface="Times New Roman"/>
                <a:ea typeface="Times New Roman"/>
                <a:cs typeface="Times New Roman"/>
                <a:sym typeface="Times New Roman"/>
              </a:rPr>
              <a:t>Although it is considered an obsolete technology, paging was a major success before the wide spread use of mobile phones. Paging provides information in the form of messages and it is a simplex system i.e. the user can only receive the messages.</a:t>
            </a:r>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Basic Elements of a Wireless Communication System</a:t>
            </a:r>
            <a:br>
              <a:rPr b="1" lang="en-US"/>
            </a:br>
            <a:endParaRPr/>
          </a:p>
        </p:txBody>
      </p:sp>
      <p:sp>
        <p:nvSpPr>
          <p:cNvPr id="196" name="Google Shape;196;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https://www.electronicshub.org/wp-content/uploads/2021/04/Elements-of-Wireless-Communication-System.jpg" id="197" name="Google Shape;197;p18"/>
          <p:cNvPicPr preferRelativeResize="0"/>
          <p:nvPr/>
        </p:nvPicPr>
        <p:blipFill rotWithShape="1">
          <a:blip r:embed="rId3">
            <a:alphaModFix/>
          </a:blip>
          <a:srcRect b="0" l="0" r="0" t="0"/>
          <a:stretch/>
        </p:blipFill>
        <p:spPr>
          <a:xfrm>
            <a:off x="838199" y="1440220"/>
            <a:ext cx="10352965" cy="50015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9"/>
          <p:cNvSpPr txBox="1"/>
          <p:nvPr>
            <p:ph type="ctrTitle"/>
          </p:nvPr>
        </p:nvSpPr>
        <p:spPr>
          <a:xfrm>
            <a:off x="6527881" y="1430993"/>
            <a:ext cx="4488135" cy="181962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 Multiple Access Techniques</a:t>
            </a:r>
            <a:endParaRPr/>
          </a:p>
        </p:txBody>
      </p:sp>
      <p:pic>
        <p:nvPicPr>
          <p:cNvPr id="203" name="Google Shape;203;p19"/>
          <p:cNvPicPr preferRelativeResize="0"/>
          <p:nvPr/>
        </p:nvPicPr>
        <p:blipFill rotWithShape="1">
          <a:blip r:embed="rId3">
            <a:alphaModFix/>
          </a:blip>
          <a:srcRect b="0" l="0" r="0" t="0"/>
          <a:stretch/>
        </p:blipFill>
        <p:spPr>
          <a:xfrm>
            <a:off x="1524001" y="2"/>
            <a:ext cx="5565913" cy="6857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Introduction to Wireless Communication</a:t>
            </a:r>
            <a:endParaRPr/>
          </a:p>
        </p:txBody>
      </p:sp>
      <p:sp>
        <p:nvSpPr>
          <p:cNvPr id="95" name="Google Shape;95;p2"/>
          <p:cNvSpPr txBox="1"/>
          <p:nvPr>
            <p:ph idx="1" type="body"/>
          </p:nvPr>
        </p:nvSpPr>
        <p:spPr>
          <a:xfrm>
            <a:off x="838200" y="1825625"/>
            <a:ext cx="10869118"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2800"/>
              <a:buChar char="•"/>
            </a:pPr>
            <a:r>
              <a:rPr b="0" i="0" lang="en-US">
                <a:solidFill>
                  <a:srgbClr val="000000"/>
                </a:solidFill>
                <a:latin typeface="Verdana"/>
                <a:ea typeface="Verdana"/>
                <a:cs typeface="Verdana"/>
                <a:sym typeface="Verdana"/>
              </a:rPr>
              <a:t>Wireless communication involves the transmission of information over a distance without the help of wires, cables or any other forms of electrical conductors.</a:t>
            </a:r>
            <a:endParaRPr/>
          </a:p>
          <a:p>
            <a:pPr indent="-50800" lvl="0" marL="228600" rtl="0" algn="just">
              <a:lnSpc>
                <a:spcPct val="90000"/>
              </a:lnSpc>
              <a:spcBef>
                <a:spcPts val="1000"/>
              </a:spcBef>
              <a:spcAft>
                <a:spcPts val="0"/>
              </a:spcAft>
              <a:buClr>
                <a:schemeClr val="dk1"/>
              </a:buClr>
              <a:buSzPts val="2800"/>
              <a:buNone/>
            </a:pPr>
            <a:r>
              <a:t/>
            </a:r>
            <a:endParaRPr b="0" i="0">
              <a:solidFill>
                <a:srgbClr val="000000"/>
              </a:solidFill>
              <a:latin typeface="Verdana"/>
              <a:ea typeface="Verdana"/>
              <a:cs typeface="Verdana"/>
              <a:sym typeface="Verdana"/>
            </a:endParaRPr>
          </a:p>
          <a:p>
            <a:pPr indent="-228600" lvl="0" marL="228600" rtl="0" algn="just">
              <a:lnSpc>
                <a:spcPct val="90000"/>
              </a:lnSpc>
              <a:spcBef>
                <a:spcPts val="1000"/>
              </a:spcBef>
              <a:spcAft>
                <a:spcPts val="0"/>
              </a:spcAft>
              <a:buClr>
                <a:srgbClr val="000000"/>
              </a:buClr>
              <a:buSzPts val="2800"/>
              <a:buChar char="•"/>
            </a:pPr>
            <a:r>
              <a:rPr b="0" i="0" lang="en-US">
                <a:solidFill>
                  <a:srgbClr val="000000"/>
                </a:solidFill>
                <a:latin typeface="Verdana"/>
                <a:ea typeface="Verdana"/>
                <a:cs typeface="Verdana"/>
                <a:sym typeface="Verdana"/>
              </a:rPr>
              <a:t>Wireless communication is a broad term that incorporates all procedures and forms of connecting and communicating between two or more devices using a wireless signal through wireless communication technologies and devices.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1985860" y="196045"/>
            <a:ext cx="6447235" cy="876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US">
                <a:solidFill>
                  <a:schemeClr val="dk1"/>
                </a:solidFill>
                <a:latin typeface="Times New Roman"/>
                <a:ea typeface="Times New Roman"/>
                <a:cs typeface="Times New Roman"/>
                <a:sym typeface="Times New Roman"/>
              </a:rPr>
              <a:t>Multiple access Techniques (MAT)</a:t>
            </a:r>
            <a:endParaRPr/>
          </a:p>
        </p:txBody>
      </p:sp>
      <p:sp>
        <p:nvSpPr>
          <p:cNvPr id="209" name="Google Shape;209;p20"/>
          <p:cNvSpPr txBox="1"/>
          <p:nvPr>
            <p:ph idx="1" type="body"/>
          </p:nvPr>
        </p:nvSpPr>
        <p:spPr>
          <a:xfrm>
            <a:off x="518614" y="1559388"/>
            <a:ext cx="11058870" cy="2972769"/>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150000"/>
              </a:lnSpc>
              <a:spcBef>
                <a:spcPts val="0"/>
              </a:spcBef>
              <a:spcAft>
                <a:spcPts val="0"/>
              </a:spcAft>
              <a:buClr>
                <a:schemeClr val="dk1"/>
              </a:buClr>
              <a:buSzPct val="100000"/>
              <a:buFont typeface="Noto Sans Symbols"/>
              <a:buChar char="⮚"/>
            </a:pPr>
            <a:r>
              <a:rPr lang="en-US" sz="3000">
                <a:latin typeface="Times New Roman"/>
                <a:ea typeface="Times New Roman"/>
                <a:cs typeface="Times New Roman"/>
                <a:sym typeface="Times New Roman"/>
              </a:rPr>
              <a:t> MATs are used to a</a:t>
            </a:r>
            <a:r>
              <a:rPr lang="en-US" sz="2600">
                <a:latin typeface="Times New Roman"/>
                <a:ea typeface="Times New Roman"/>
                <a:cs typeface="Times New Roman"/>
                <a:sym typeface="Times New Roman"/>
              </a:rPr>
              <a:t>llow many mobile users to share a finite amount of radio spectrum simultaneously.</a:t>
            </a:r>
            <a:endParaRPr/>
          </a:p>
          <a:p>
            <a:pPr indent="-228600" lvl="0" marL="228600" rtl="0" algn="just">
              <a:lnSpc>
                <a:spcPct val="150000"/>
              </a:lnSpc>
              <a:spcBef>
                <a:spcPts val="10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 </a:t>
            </a:r>
            <a:r>
              <a:rPr b="1" lang="en-US" sz="2600">
                <a:latin typeface="Times New Roman"/>
                <a:ea typeface="Times New Roman"/>
                <a:cs typeface="Times New Roman"/>
                <a:sym typeface="Times New Roman"/>
              </a:rPr>
              <a:t>Duplexer-</a:t>
            </a:r>
            <a:r>
              <a:rPr lang="en-US" sz="2600">
                <a:latin typeface="Times New Roman"/>
                <a:ea typeface="Times New Roman"/>
                <a:cs typeface="Times New Roman"/>
                <a:sym typeface="Times New Roman"/>
              </a:rPr>
              <a:t> A device with duplex channel (two simplex channels- a forward and a reverse)</a:t>
            </a:r>
            <a:endParaRPr/>
          </a:p>
          <a:p>
            <a:pPr indent="-228600" lvl="0" marL="228600" rtl="0" algn="just">
              <a:lnSpc>
                <a:spcPct val="150000"/>
              </a:lnSpc>
              <a:spcBef>
                <a:spcPts val="10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Duplexing may be done using frequency (FDD) or time domain techniques (TDD).</a:t>
            </a:r>
            <a:endParaRPr/>
          </a:p>
          <a:p>
            <a:pPr indent="-87629" lvl="0" marL="228600" rtl="0" algn="just">
              <a:lnSpc>
                <a:spcPct val="150000"/>
              </a:lnSpc>
              <a:spcBef>
                <a:spcPts val="1000"/>
              </a:spcBef>
              <a:spcAft>
                <a:spcPts val="0"/>
              </a:spcAft>
              <a:buClr>
                <a:schemeClr val="dk1"/>
              </a:buClr>
              <a:buSzPct val="100000"/>
              <a:buFont typeface="Noto Sans Symbols"/>
              <a:buNone/>
            </a:pPr>
            <a:r>
              <a:t/>
            </a:r>
            <a:endParaRPr sz="2400">
              <a:latin typeface="Times New Roman"/>
              <a:ea typeface="Times New Roman"/>
              <a:cs typeface="Times New Roman"/>
              <a:sym typeface="Times New Roman"/>
            </a:endParaRPr>
          </a:p>
          <a:p>
            <a:pPr indent="-64135" lvl="0" marL="228600" rtl="0" algn="just">
              <a:lnSpc>
                <a:spcPct val="150000"/>
              </a:lnSpc>
              <a:spcBef>
                <a:spcPts val="1000"/>
              </a:spcBef>
              <a:spcAft>
                <a:spcPts val="0"/>
              </a:spcAft>
              <a:buClr>
                <a:schemeClr val="dk1"/>
              </a:buClr>
              <a:buSzPct val="100000"/>
              <a:buFont typeface="Noto Sans Symbols"/>
              <a:buNone/>
            </a:pPr>
            <a:r>
              <a:t/>
            </a:r>
            <a:endParaRPr>
              <a:latin typeface="Times New Roman"/>
              <a:ea typeface="Times New Roman"/>
              <a:cs typeface="Times New Roman"/>
              <a:sym typeface="Times New Roman"/>
            </a:endParaRPr>
          </a:p>
          <a:p>
            <a:pPr indent="-64135" lvl="0" marL="228600" rtl="0" algn="just">
              <a:lnSpc>
                <a:spcPct val="90000"/>
              </a:lnSpc>
              <a:spcBef>
                <a:spcPts val="1000"/>
              </a:spcBef>
              <a:spcAft>
                <a:spcPts val="0"/>
              </a:spcAft>
              <a:buClr>
                <a:schemeClr val="dk1"/>
              </a:buClr>
              <a:buSzPct val="100000"/>
              <a:buFont typeface="Noto Sans Symbols"/>
              <a:buNone/>
            </a:pPr>
            <a:r>
              <a:t/>
            </a:r>
            <a:endParaRPr>
              <a:latin typeface="Times New Roman"/>
              <a:ea typeface="Times New Roman"/>
              <a:cs typeface="Times New Roman"/>
              <a:sym typeface="Times New Roman"/>
            </a:endParaRPr>
          </a:p>
        </p:txBody>
      </p:sp>
      <p:sp>
        <p:nvSpPr>
          <p:cNvPr id="210" name="Google Shape;210;p20"/>
          <p:cNvSpPr txBox="1"/>
          <p:nvPr/>
        </p:nvSpPr>
        <p:spPr>
          <a:xfrm>
            <a:off x="2279918" y="4825219"/>
            <a:ext cx="68177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#See the video </a:t>
            </a:r>
            <a:r>
              <a:rPr lang="en-US" sz="2800" u="sng">
                <a:solidFill>
                  <a:srgbClr val="0563C1"/>
                </a:solidFill>
                <a:latin typeface="Calibri"/>
                <a:ea typeface="Calibri"/>
                <a:cs typeface="Calibri"/>
                <a:sym typeface="Calibri"/>
                <a:hlinkClick r:id="rId3">
                  <a:extLst>
                    <a:ext uri="{A12FA001-AC4F-418D-AE19-62706E023703}">
                      <ahyp:hlinkClr val="tx"/>
                    </a:ext>
                  </a:extLst>
                </a:hlinkClick>
              </a:rPr>
              <a:t>https://youtu.be/1DwogdEdm_M-</a:t>
            </a:r>
            <a:r>
              <a:rPr lang="en-US" sz="2800">
                <a:solidFill>
                  <a:srgbClr val="222222"/>
                </a:solidFill>
                <a:latin typeface="Arial"/>
                <a:ea typeface="Arial"/>
                <a:cs typeface="Arial"/>
                <a:sym typeface="Arial"/>
              </a:rPr>
              <a:t>    </a:t>
            </a:r>
            <a:endParaRPr b="1" sz="2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1"/>
          <p:cNvSpPr txBox="1"/>
          <p:nvPr>
            <p:ph type="title"/>
          </p:nvPr>
        </p:nvSpPr>
        <p:spPr>
          <a:xfrm>
            <a:off x="1817879" y="96148"/>
            <a:ext cx="6447234" cy="7191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FDD  Vs  TDD</a:t>
            </a:r>
            <a:endParaRPr/>
          </a:p>
        </p:txBody>
      </p:sp>
      <p:pic>
        <p:nvPicPr>
          <p:cNvPr id="216" name="Google Shape;216;p21"/>
          <p:cNvPicPr preferRelativeResize="0"/>
          <p:nvPr>
            <p:ph idx="1" type="body"/>
          </p:nvPr>
        </p:nvPicPr>
        <p:blipFill rotWithShape="1">
          <a:blip r:embed="rId3">
            <a:alphaModFix/>
          </a:blip>
          <a:srcRect b="0" l="0" r="0" t="0"/>
          <a:stretch/>
        </p:blipFill>
        <p:spPr>
          <a:xfrm>
            <a:off x="214409" y="1167365"/>
            <a:ext cx="8313409" cy="5381279"/>
          </a:xfrm>
          <a:prstGeom prst="rect">
            <a:avLst/>
          </a:prstGeom>
          <a:noFill/>
          <a:ln>
            <a:noFill/>
          </a:ln>
        </p:spPr>
      </p:pic>
      <p:sp>
        <p:nvSpPr>
          <p:cNvPr id="217" name="Google Shape;217;p21"/>
          <p:cNvSpPr/>
          <p:nvPr/>
        </p:nvSpPr>
        <p:spPr>
          <a:xfrm>
            <a:off x="8102221" y="1658684"/>
            <a:ext cx="4089779"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rgbClr val="00B0F0"/>
                </a:solidFill>
                <a:latin typeface="Arial"/>
                <a:ea typeface="Arial"/>
                <a:cs typeface="Arial"/>
                <a:sym typeface="Arial"/>
              </a:rPr>
              <a:t>FDD requires two separate wireless communications channels on separate frequencies, one for transmit and the other for received data.</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218" name="Google Shape;218;p21"/>
          <p:cNvSpPr/>
          <p:nvPr/>
        </p:nvSpPr>
        <p:spPr>
          <a:xfrm>
            <a:off x="8265113" y="4549939"/>
            <a:ext cx="398059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F0"/>
                </a:solidFill>
                <a:latin typeface="Arial"/>
                <a:ea typeface="Arial"/>
                <a:cs typeface="Arial"/>
                <a:sym typeface="Arial"/>
              </a:rPr>
              <a:t>TDD uses a single frequency band for both transmit and receive</a:t>
            </a:r>
            <a:endParaRPr sz="2400">
              <a:solidFill>
                <a:srgbClr val="00B0F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183107" y="210236"/>
            <a:ext cx="10515600" cy="4946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FDD </a:t>
            </a:r>
            <a:endParaRPr/>
          </a:p>
        </p:txBody>
      </p:sp>
      <p:pic>
        <p:nvPicPr>
          <p:cNvPr id="224" name="Google Shape;224;p22"/>
          <p:cNvPicPr preferRelativeResize="0"/>
          <p:nvPr>
            <p:ph idx="1" type="body"/>
          </p:nvPr>
        </p:nvPicPr>
        <p:blipFill rotWithShape="1">
          <a:blip r:embed="rId3">
            <a:alphaModFix/>
          </a:blip>
          <a:srcRect b="0" l="0" r="0" t="0"/>
          <a:stretch/>
        </p:blipFill>
        <p:spPr>
          <a:xfrm>
            <a:off x="1428246" y="457578"/>
            <a:ext cx="5898999" cy="2811438"/>
          </a:xfrm>
          <a:prstGeom prst="rect">
            <a:avLst/>
          </a:prstGeom>
          <a:noFill/>
          <a:ln>
            <a:noFill/>
          </a:ln>
        </p:spPr>
      </p:pic>
      <p:sp>
        <p:nvSpPr>
          <p:cNvPr id="225" name="Google Shape;225;p22"/>
          <p:cNvSpPr/>
          <p:nvPr/>
        </p:nvSpPr>
        <p:spPr>
          <a:xfrm>
            <a:off x="605051" y="3626346"/>
            <a:ext cx="10713491" cy="32316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233452"/>
                </a:solidFill>
                <a:latin typeface="Arial"/>
                <a:ea typeface="Arial"/>
                <a:cs typeface="Arial"/>
                <a:sym typeface="Arial"/>
              </a:rPr>
              <a:t>Wireless systems need two separate frequency bands or channels. </a:t>
            </a:r>
            <a:endParaRPr/>
          </a:p>
          <a:p>
            <a:pPr indent="0" lvl="0" marL="0" marR="0" rtl="0" algn="l">
              <a:spcBef>
                <a:spcPts val="0"/>
              </a:spcBef>
              <a:spcAft>
                <a:spcPts val="0"/>
              </a:spcAft>
              <a:buNone/>
            </a:pPr>
            <a:r>
              <a:t/>
            </a:r>
            <a:endParaRPr sz="2400">
              <a:solidFill>
                <a:srgbClr val="233452"/>
              </a:solidFill>
              <a:latin typeface="Arial"/>
              <a:ea typeface="Arial"/>
              <a:cs typeface="Arial"/>
              <a:sym typeface="Arial"/>
            </a:endParaRPr>
          </a:p>
          <a:p>
            <a:pPr indent="0" lvl="0" marL="0" marR="0" rtl="0" algn="l">
              <a:spcBef>
                <a:spcPts val="0"/>
              </a:spcBef>
              <a:spcAft>
                <a:spcPts val="0"/>
              </a:spcAft>
              <a:buNone/>
            </a:pPr>
            <a:r>
              <a:rPr lang="en-US" sz="2400">
                <a:solidFill>
                  <a:srgbClr val="233452"/>
                </a:solidFill>
                <a:latin typeface="Arial"/>
                <a:ea typeface="Arial"/>
                <a:cs typeface="Arial"/>
                <a:sym typeface="Arial"/>
              </a:rPr>
              <a:t>A sufficient amount of guard band separates the two bands so the transmitter and receiver don’t interfere with one another.</a:t>
            </a:r>
            <a:endParaRPr/>
          </a:p>
          <a:p>
            <a:pPr indent="0" lvl="0" marL="0" marR="0" rtl="0" algn="l">
              <a:spcBef>
                <a:spcPts val="0"/>
              </a:spcBef>
              <a:spcAft>
                <a:spcPts val="0"/>
              </a:spcAft>
              <a:buNone/>
            </a:pPr>
            <a:r>
              <a:t/>
            </a:r>
            <a:endParaRPr sz="2400">
              <a:solidFill>
                <a:srgbClr val="233452"/>
              </a:solidFill>
              <a:latin typeface="Arial"/>
              <a:ea typeface="Arial"/>
              <a:cs typeface="Arial"/>
              <a:sym typeface="Arial"/>
            </a:endParaRPr>
          </a:p>
          <a:p>
            <a:pPr indent="0" lvl="0" marL="0" marR="0" rtl="0" algn="l">
              <a:spcBef>
                <a:spcPts val="0"/>
              </a:spcBef>
              <a:spcAft>
                <a:spcPts val="0"/>
              </a:spcAft>
              <a:buNone/>
            </a:pPr>
            <a:r>
              <a:rPr lang="en-US" sz="2400">
                <a:solidFill>
                  <a:srgbClr val="233452"/>
                </a:solidFill>
                <a:latin typeface="Arial"/>
                <a:ea typeface="Arial"/>
                <a:cs typeface="Arial"/>
                <a:sym typeface="Arial"/>
              </a:rPr>
              <a:t> Good filtering or duplexers and possibly shielding are a must to ensure the transmitter does not desensitize the adjacent receiver.</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txBox="1"/>
          <p:nvPr>
            <p:ph type="title"/>
          </p:nvPr>
        </p:nvSpPr>
        <p:spPr>
          <a:xfrm>
            <a:off x="443515" y="151603"/>
            <a:ext cx="10515600" cy="6721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B0F0"/>
              </a:buClr>
              <a:buSzPts val="3200"/>
              <a:buFont typeface="Calibri"/>
              <a:buNone/>
            </a:pPr>
            <a:r>
              <a:rPr lang="en-US" sz="3200">
                <a:solidFill>
                  <a:srgbClr val="00B0F0"/>
                </a:solidFill>
              </a:rPr>
              <a:t>FDD disadvantages </a:t>
            </a:r>
            <a:endParaRPr/>
          </a:p>
        </p:txBody>
      </p:sp>
      <p:sp>
        <p:nvSpPr>
          <p:cNvPr id="231" name="Google Shape;231;p23"/>
          <p:cNvSpPr txBox="1"/>
          <p:nvPr>
            <p:ph idx="1" type="body"/>
          </p:nvPr>
        </p:nvSpPr>
        <p:spPr>
          <a:xfrm>
            <a:off x="319584" y="733018"/>
            <a:ext cx="1187241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latin typeface="Times New Roman"/>
                <a:ea typeface="Times New Roman"/>
                <a:cs typeface="Times New Roman"/>
                <a:sym typeface="Times New Roman"/>
              </a:rPr>
              <a:t>FDD uses lots of frequency spectrum, though, generally at least twice the spectrum needed by TDD.</a:t>
            </a:r>
            <a:endParaRPr/>
          </a:p>
          <a:p>
            <a:pPr indent="-228600" lvl="0" marL="228600" rtl="0" algn="l">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Guard bands--aren’t useable, so they’re wasteful</a:t>
            </a:r>
            <a:endParaRPr/>
          </a:p>
          <a:p>
            <a:pPr indent="-228600" lvl="0" marL="228600" rtl="0" algn="l">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the difficulty of using special antenna techniques like multiple-input multiple-output (MIMO) and beamforming. </a:t>
            </a:r>
            <a:endParaRPr/>
          </a:p>
          <a:p>
            <a:pPr indent="-228600" lvl="0" marL="228600" rtl="0" algn="l">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It is difficult to make antenna bandwidths broad enough to cover both sets of spectrum. </a:t>
            </a:r>
            <a:endParaRPr/>
          </a:p>
          <a:p>
            <a:pPr indent="-228600" lvl="0" marL="228600" rtl="0" algn="l">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More complex dynamic tuning circuitry is required</a:t>
            </a:r>
            <a:r>
              <a:rPr lang="en-US">
                <a:latin typeface="Times New Roman"/>
                <a:ea typeface="Times New Roman"/>
                <a:cs typeface="Times New Roman"/>
                <a:sym typeface="Times New Roman"/>
              </a:rPr>
              <a:t>.</a:t>
            </a:r>
            <a:endParaRPr/>
          </a:p>
        </p:txBody>
      </p:sp>
      <p:sp>
        <p:nvSpPr>
          <p:cNvPr id="232" name="Google Shape;232;p23"/>
          <p:cNvSpPr/>
          <p:nvPr/>
        </p:nvSpPr>
        <p:spPr>
          <a:xfrm>
            <a:off x="443515" y="3969595"/>
            <a:ext cx="11748484"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B0F0"/>
                </a:solidFill>
                <a:latin typeface="Arial"/>
                <a:ea typeface="Arial"/>
                <a:cs typeface="Arial"/>
                <a:sym typeface="Arial"/>
              </a:rPr>
              <a:t> </a:t>
            </a:r>
            <a:endParaRPr/>
          </a:p>
          <a:p>
            <a:pPr indent="0" lvl="0" marL="0" marR="0" rtl="0" algn="l">
              <a:spcBef>
                <a:spcPts val="0"/>
              </a:spcBef>
              <a:spcAft>
                <a:spcPts val="0"/>
              </a:spcAft>
              <a:buNone/>
            </a:pPr>
            <a:r>
              <a:rPr lang="en-US" sz="2800">
                <a:solidFill>
                  <a:srgbClr val="00B0F0"/>
                </a:solidFill>
                <a:latin typeface="Times New Roman"/>
                <a:ea typeface="Times New Roman"/>
                <a:cs typeface="Times New Roman"/>
                <a:sym typeface="Times New Roman"/>
              </a:rPr>
              <a:t>Applications</a:t>
            </a:r>
            <a:r>
              <a:rPr lang="en-US" sz="1800">
                <a:solidFill>
                  <a:srgbClr val="00B0F0"/>
                </a:solidFill>
                <a:latin typeface="Times New Roman"/>
                <a:ea typeface="Times New Roman"/>
                <a:cs typeface="Times New Roman"/>
                <a:sym typeface="Times New Roman"/>
              </a:rPr>
              <a:t>: </a:t>
            </a:r>
            <a:endParaRPr/>
          </a:p>
          <a:p>
            <a:pPr indent="0" lvl="0" marL="0" marR="0" rtl="0" algn="l">
              <a:spcBef>
                <a:spcPts val="0"/>
              </a:spcBef>
              <a:spcAft>
                <a:spcPts val="0"/>
              </a:spcAft>
              <a:buNone/>
            </a:pPr>
            <a:r>
              <a:t/>
            </a:r>
            <a:endParaRPr sz="1800">
              <a:solidFill>
                <a:srgbClr val="233452"/>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233452"/>
                </a:solidFill>
                <a:latin typeface="Times New Roman"/>
                <a:ea typeface="Times New Roman"/>
                <a:cs typeface="Times New Roman"/>
                <a:sym typeface="Times New Roman"/>
              </a:rPr>
              <a:t>FDD is very widely used in cellular telephone systems, such as the widely used GSM system. </a:t>
            </a:r>
            <a:endParaRPr/>
          </a:p>
          <a:p>
            <a:pPr indent="0" lvl="0" marL="0" marR="0" rtl="0" algn="l">
              <a:spcBef>
                <a:spcPts val="0"/>
              </a:spcBef>
              <a:spcAft>
                <a:spcPts val="0"/>
              </a:spcAft>
              <a:buNone/>
            </a:pPr>
            <a:r>
              <a:rPr lang="en-US" sz="2400">
                <a:solidFill>
                  <a:srgbClr val="233452"/>
                </a:solidFill>
                <a:latin typeface="Times New Roman"/>
                <a:ea typeface="Times New Roman"/>
                <a:cs typeface="Times New Roman"/>
                <a:sym typeface="Times New Roman"/>
              </a:rPr>
              <a:t>In some systems the </a:t>
            </a:r>
            <a:r>
              <a:rPr lang="en-US" sz="2400">
                <a:solidFill>
                  <a:srgbClr val="00B0F0"/>
                </a:solidFill>
                <a:latin typeface="Times New Roman"/>
                <a:ea typeface="Times New Roman"/>
                <a:cs typeface="Times New Roman"/>
                <a:sym typeface="Times New Roman"/>
              </a:rPr>
              <a:t>25-MHz band from 869 to 894 MHz </a:t>
            </a:r>
            <a:r>
              <a:rPr lang="en-US" sz="2400">
                <a:solidFill>
                  <a:srgbClr val="233452"/>
                </a:solidFill>
                <a:latin typeface="Times New Roman"/>
                <a:ea typeface="Times New Roman"/>
                <a:cs typeface="Times New Roman"/>
                <a:sym typeface="Times New Roman"/>
              </a:rPr>
              <a:t>is used as the </a:t>
            </a:r>
            <a:r>
              <a:rPr lang="en-US" sz="2400">
                <a:solidFill>
                  <a:srgbClr val="00B0F0"/>
                </a:solidFill>
                <a:latin typeface="Times New Roman"/>
                <a:ea typeface="Times New Roman"/>
                <a:cs typeface="Times New Roman"/>
                <a:sym typeface="Times New Roman"/>
              </a:rPr>
              <a:t>downlink</a:t>
            </a:r>
            <a:r>
              <a:rPr lang="en-US" sz="2400">
                <a:solidFill>
                  <a:srgbClr val="233452"/>
                </a:solidFill>
                <a:latin typeface="Times New Roman"/>
                <a:ea typeface="Times New Roman"/>
                <a:cs typeface="Times New Roman"/>
                <a:sym typeface="Times New Roman"/>
              </a:rPr>
              <a:t> (DL) spectrum from the cell site tower to the handset, and the </a:t>
            </a:r>
            <a:r>
              <a:rPr lang="en-US" sz="2400">
                <a:solidFill>
                  <a:srgbClr val="00B0F0"/>
                </a:solidFill>
                <a:latin typeface="Times New Roman"/>
                <a:ea typeface="Times New Roman"/>
                <a:cs typeface="Times New Roman"/>
                <a:sym typeface="Times New Roman"/>
              </a:rPr>
              <a:t>25-MHz band from 824 to 849 MHz is used as the uplink (UL) spectrum </a:t>
            </a:r>
            <a:r>
              <a:rPr lang="en-US" sz="2400">
                <a:solidFill>
                  <a:srgbClr val="233452"/>
                </a:solidFill>
                <a:latin typeface="Times New Roman"/>
                <a:ea typeface="Times New Roman"/>
                <a:cs typeface="Times New Roman"/>
                <a:sym typeface="Times New Roman"/>
              </a:rPr>
              <a:t>from the handset to cell site</a:t>
            </a:r>
            <a:r>
              <a:rPr lang="en-US" sz="2400">
                <a:solidFill>
                  <a:srgbClr val="233452"/>
                </a:solidFill>
                <a:latin typeface="Arial"/>
                <a:ea typeface="Arial"/>
                <a:cs typeface="Arial"/>
                <a:sym typeface="Arial"/>
              </a:rPr>
              <a:t>.</a:t>
            </a:r>
            <a:endParaRPr sz="2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565245" y="283239"/>
            <a:ext cx="10515600" cy="8495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TDD</a:t>
            </a:r>
            <a:endParaRPr/>
          </a:p>
        </p:txBody>
      </p:sp>
      <p:sp>
        <p:nvSpPr>
          <p:cNvPr id="238" name="Google Shape;238;p24"/>
          <p:cNvSpPr txBox="1"/>
          <p:nvPr>
            <p:ph idx="1" type="body"/>
          </p:nvPr>
        </p:nvSpPr>
        <p:spPr>
          <a:xfrm>
            <a:off x="387824" y="1416192"/>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TDD uses a single frequency band for both transmit and receive.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Then it shares that band by assigning alternating time slots to transmit and receive operations.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information to be transmitted—whether it’s voice, video, or computer data—is in serial binary format.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Each time slot may be 1 byte long or could be a frame of multiple bytes.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5"/>
          <p:cNvSpPr/>
          <p:nvPr/>
        </p:nvSpPr>
        <p:spPr>
          <a:xfrm>
            <a:off x="495865" y="3979463"/>
            <a:ext cx="1080448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33452"/>
                </a:solidFill>
                <a:latin typeface="Arial"/>
                <a:ea typeface="Arial"/>
                <a:cs typeface="Arial"/>
                <a:sym typeface="Arial"/>
              </a:rPr>
              <a:t>In some TDD systems, the alternating time slots are of the same duration or have equal DL and UL times.</a:t>
            </a:r>
            <a:endParaRPr/>
          </a:p>
          <a:p>
            <a:pPr indent="0" lvl="0" marL="0" marR="0" rtl="0" algn="l">
              <a:spcBef>
                <a:spcPts val="0"/>
              </a:spcBef>
              <a:spcAft>
                <a:spcPts val="0"/>
              </a:spcAft>
              <a:buNone/>
            </a:pPr>
            <a:r>
              <a:rPr lang="en-US" sz="2000">
                <a:solidFill>
                  <a:srgbClr val="233452"/>
                </a:solidFill>
                <a:latin typeface="Arial"/>
                <a:ea typeface="Arial"/>
                <a:cs typeface="Arial"/>
                <a:sym typeface="Arial"/>
              </a:rPr>
              <a:t> However, the system doesn’t have to be 50/50 symmetrical. The system can be asymmetrical as required.</a:t>
            </a:r>
            <a:endParaRPr sz="2000">
              <a:solidFill>
                <a:schemeClr val="dk1"/>
              </a:solidFill>
              <a:latin typeface="Calibri"/>
              <a:ea typeface="Calibri"/>
              <a:cs typeface="Calibri"/>
              <a:sym typeface="Calibri"/>
            </a:endParaRPr>
          </a:p>
        </p:txBody>
      </p:sp>
      <p:sp>
        <p:nvSpPr>
          <p:cNvPr id="244" name="Google Shape;244;p25"/>
          <p:cNvSpPr/>
          <p:nvPr/>
        </p:nvSpPr>
        <p:spPr>
          <a:xfrm>
            <a:off x="6394514" y="1044357"/>
            <a:ext cx="517878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B0F0"/>
                </a:solidFill>
                <a:latin typeface="Arial"/>
                <a:ea typeface="Arial"/>
                <a:cs typeface="Arial"/>
                <a:sym typeface="Arial"/>
              </a:rPr>
              <a:t>TDD alternates the transmission and reception of station data over time.</a:t>
            </a:r>
            <a:endParaRPr/>
          </a:p>
          <a:p>
            <a:pPr indent="0" lvl="0" marL="0" marR="0" rtl="0" algn="l">
              <a:spcBef>
                <a:spcPts val="0"/>
              </a:spcBef>
              <a:spcAft>
                <a:spcPts val="0"/>
              </a:spcAft>
              <a:buNone/>
            </a:pPr>
            <a:r>
              <a:rPr lang="en-US" sz="2000">
                <a:solidFill>
                  <a:srgbClr val="00B0F0"/>
                </a:solidFill>
                <a:latin typeface="Arial"/>
                <a:ea typeface="Arial"/>
                <a:cs typeface="Arial"/>
                <a:sym typeface="Arial"/>
              </a:rPr>
              <a:t> Time slots may be variable in length.</a:t>
            </a:r>
            <a:endParaRPr sz="2000">
              <a:solidFill>
                <a:srgbClr val="00B0F0"/>
              </a:solidFill>
              <a:latin typeface="Calibri"/>
              <a:ea typeface="Calibri"/>
              <a:cs typeface="Calibri"/>
              <a:sym typeface="Calibri"/>
            </a:endParaRPr>
          </a:p>
        </p:txBody>
      </p:sp>
      <p:pic>
        <p:nvPicPr>
          <p:cNvPr id="245" name="Google Shape;245;p25"/>
          <p:cNvPicPr preferRelativeResize="0"/>
          <p:nvPr/>
        </p:nvPicPr>
        <p:blipFill rotWithShape="1">
          <a:blip r:embed="rId3">
            <a:alphaModFix/>
          </a:blip>
          <a:srcRect b="0" l="0" r="0" t="0"/>
          <a:stretch/>
        </p:blipFill>
        <p:spPr>
          <a:xfrm>
            <a:off x="757815" y="295809"/>
            <a:ext cx="5465564" cy="33481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ph idx="1" type="body"/>
          </p:nvPr>
        </p:nvSpPr>
        <p:spPr>
          <a:xfrm>
            <a:off x="401470" y="450376"/>
            <a:ext cx="10898875" cy="6114197"/>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real advantage of TDD is that it only </a:t>
            </a:r>
            <a:r>
              <a:rPr lang="en-US">
                <a:solidFill>
                  <a:srgbClr val="00B0F0"/>
                </a:solidFill>
                <a:latin typeface="Times New Roman"/>
                <a:ea typeface="Times New Roman"/>
                <a:cs typeface="Times New Roman"/>
                <a:sym typeface="Times New Roman"/>
              </a:rPr>
              <a:t>needs a single channel </a:t>
            </a:r>
            <a:r>
              <a:rPr lang="en-US">
                <a:latin typeface="Times New Roman"/>
                <a:ea typeface="Times New Roman"/>
                <a:cs typeface="Times New Roman"/>
                <a:sym typeface="Times New Roman"/>
              </a:rPr>
              <a:t>of frequency spectrum.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Furthermore, </a:t>
            </a:r>
            <a:r>
              <a:rPr lang="en-US">
                <a:solidFill>
                  <a:srgbClr val="00B0F0"/>
                </a:solidFill>
                <a:latin typeface="Times New Roman"/>
                <a:ea typeface="Times New Roman"/>
                <a:cs typeface="Times New Roman"/>
                <a:sym typeface="Times New Roman"/>
              </a:rPr>
              <a:t>no spectrum-wasteful </a:t>
            </a:r>
            <a:r>
              <a:rPr lang="en-US">
                <a:latin typeface="Times New Roman"/>
                <a:ea typeface="Times New Roman"/>
                <a:cs typeface="Times New Roman"/>
                <a:sym typeface="Times New Roman"/>
              </a:rPr>
              <a:t>guard bands or channel separations are needed. </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downside is that successful implementation of TDD needs </a:t>
            </a:r>
            <a:r>
              <a:rPr lang="en-US">
                <a:solidFill>
                  <a:srgbClr val="00B0F0"/>
                </a:solidFill>
                <a:latin typeface="Times New Roman"/>
                <a:ea typeface="Times New Roman"/>
                <a:cs typeface="Times New Roman"/>
                <a:sym typeface="Times New Roman"/>
              </a:rPr>
              <a:t>a very precise timing and synchronization system </a:t>
            </a:r>
            <a:r>
              <a:rPr lang="en-US">
                <a:latin typeface="Times New Roman"/>
                <a:ea typeface="Times New Roman"/>
                <a:cs typeface="Times New Roman"/>
                <a:sym typeface="Times New Roman"/>
              </a:rPr>
              <a:t>at both the transmitter and receiver to make sure time slots don’t overlap or otherwise interfere with one another.</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Timing is often synched to precise </a:t>
            </a:r>
            <a:r>
              <a:rPr lang="en-US">
                <a:solidFill>
                  <a:srgbClr val="00B0F0"/>
                </a:solidFill>
                <a:latin typeface="Times New Roman"/>
                <a:ea typeface="Times New Roman"/>
                <a:cs typeface="Times New Roman"/>
                <a:sym typeface="Times New Roman"/>
              </a:rPr>
              <a:t>GPS-derived atomic clock standards</a:t>
            </a:r>
            <a:r>
              <a:rPr lang="en-US">
                <a:latin typeface="Times New Roman"/>
                <a:ea typeface="Times New Roman"/>
                <a:cs typeface="Times New Roman"/>
                <a:sym typeface="Times New Roman"/>
              </a:rPr>
              <a:t>. </a:t>
            </a:r>
            <a:endParaRPr/>
          </a:p>
          <a:p>
            <a:pPr indent="-228600" lvl="0" marL="228600" rtl="0" algn="just">
              <a:lnSpc>
                <a:spcPct val="90000"/>
              </a:lnSpc>
              <a:spcBef>
                <a:spcPts val="1000"/>
              </a:spcBef>
              <a:spcAft>
                <a:spcPts val="0"/>
              </a:spcAft>
              <a:buClr>
                <a:srgbClr val="00B0F0"/>
              </a:buClr>
              <a:buSzPts val="2800"/>
              <a:buChar char="•"/>
            </a:pPr>
            <a:r>
              <a:rPr lang="en-US">
                <a:solidFill>
                  <a:srgbClr val="00B0F0"/>
                </a:solidFill>
                <a:latin typeface="Times New Roman"/>
                <a:ea typeface="Times New Roman"/>
                <a:cs typeface="Times New Roman"/>
                <a:sym typeface="Times New Roman"/>
              </a:rPr>
              <a:t>Guard times are also needed between time slots to prevent overlap</a:t>
            </a:r>
            <a:r>
              <a:rPr lang="en-US">
                <a:latin typeface="Times New Roman"/>
                <a:ea typeface="Times New Roman"/>
                <a:cs typeface="Times New Roman"/>
                <a:sym typeface="Times New Roman"/>
              </a:rPr>
              <a:t>.</a:t>
            </a:r>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This time is generally equal to the send-receive turnaround time (transmit-receive switching time) and any transmission delays (latency) over the communications path.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7"/>
          <p:cNvPicPr preferRelativeResize="0"/>
          <p:nvPr>
            <p:ph idx="1" type="body"/>
          </p:nvPr>
        </p:nvPicPr>
        <p:blipFill rotWithShape="1">
          <a:blip r:embed="rId3">
            <a:alphaModFix/>
          </a:blip>
          <a:srcRect b="0" l="0" r="0" t="0"/>
          <a:stretch/>
        </p:blipFill>
        <p:spPr>
          <a:xfrm>
            <a:off x="3617120" y="1600202"/>
            <a:ext cx="4957763" cy="4525963"/>
          </a:xfrm>
          <a:prstGeom prst="rect">
            <a:avLst/>
          </a:prstGeom>
          <a:noFill/>
          <a:ln>
            <a:noFill/>
          </a:ln>
        </p:spPr>
      </p:pic>
      <p:pic>
        <p:nvPicPr>
          <p:cNvPr id="256" name="Google Shape;256;p27"/>
          <p:cNvPicPr preferRelativeResize="0"/>
          <p:nvPr/>
        </p:nvPicPr>
        <p:blipFill rotWithShape="1">
          <a:blip r:embed="rId3">
            <a:alphaModFix/>
          </a:blip>
          <a:srcRect b="0" l="0" r="0" t="0"/>
          <a:stretch/>
        </p:blipFill>
        <p:spPr>
          <a:xfrm>
            <a:off x="859809" y="92766"/>
            <a:ext cx="10481481" cy="67652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p:nvPr/>
        </p:nvSpPr>
        <p:spPr>
          <a:xfrm>
            <a:off x="1524000" y="0"/>
            <a:ext cx="9144000" cy="68580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28"/>
          <p:cNvSpPr txBox="1"/>
          <p:nvPr>
            <p:ph type="title"/>
          </p:nvPr>
        </p:nvSpPr>
        <p:spPr>
          <a:xfrm>
            <a:off x="2152650" y="365127"/>
            <a:ext cx="7886700" cy="57235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lgerian"/>
              <a:buNone/>
            </a:pPr>
            <a:r>
              <a:rPr lang="en-US">
                <a:latin typeface="Algerian"/>
                <a:ea typeface="Algerian"/>
                <a:cs typeface="Algerian"/>
                <a:sym typeface="Algerian"/>
              </a:rPr>
              <a:t>SELF Reflection</a:t>
            </a:r>
            <a:endParaRPr/>
          </a:p>
        </p:txBody>
      </p:sp>
      <p:sp>
        <p:nvSpPr>
          <p:cNvPr id="263" name="Google Shape;263;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Noto Sans Symbols"/>
              <a:buNone/>
            </a:pPr>
            <a:r>
              <a:rPr b="0" lang="en-US" sz="1400">
                <a:solidFill>
                  <a:srgbClr val="000000"/>
                </a:solidFill>
                <a:latin typeface="Arial"/>
                <a:ea typeface="Arial"/>
                <a:cs typeface="Arial"/>
                <a:sym typeface="Arial"/>
              </a:rPr>
              <a:t>1/23/2024</a:t>
            </a:r>
            <a:endParaRPr b="0" sz="1400">
              <a:solidFill>
                <a:srgbClr val="000000"/>
              </a:solidFill>
              <a:latin typeface="Arial"/>
              <a:ea typeface="Arial"/>
              <a:cs typeface="Arial"/>
              <a:sym typeface="Arial"/>
            </a:endParaRPr>
          </a:p>
        </p:txBody>
      </p:sp>
      <p:sp>
        <p:nvSpPr>
          <p:cNvPr id="264" name="Google Shape;26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400"/>
              <a:buFont typeface="Noto Sans Symbols"/>
              <a:buNone/>
            </a:pPr>
            <a:r>
              <a:t/>
            </a:r>
            <a:endParaRPr b="0" sz="1400">
              <a:solidFill>
                <a:srgbClr val="000000"/>
              </a:solidFill>
              <a:latin typeface="Arial"/>
              <a:ea typeface="Arial"/>
              <a:cs typeface="Arial"/>
              <a:sym typeface="Arial"/>
            </a:endParaRPr>
          </a:p>
        </p:txBody>
      </p:sp>
      <p:pic>
        <p:nvPicPr>
          <p:cNvPr id="265" name="Google Shape;265;p28"/>
          <p:cNvPicPr preferRelativeResize="0"/>
          <p:nvPr/>
        </p:nvPicPr>
        <p:blipFill rotWithShape="1">
          <a:blip r:embed="rId3">
            <a:alphaModFix/>
          </a:blip>
          <a:srcRect b="0" l="0" r="0" t="0"/>
          <a:stretch/>
        </p:blipFill>
        <p:spPr>
          <a:xfrm>
            <a:off x="2136810" y="1633620"/>
            <a:ext cx="2301709" cy="2465453"/>
          </a:xfrm>
          <a:prstGeom prst="rect">
            <a:avLst/>
          </a:prstGeom>
          <a:noFill/>
          <a:ln>
            <a:noFill/>
          </a:ln>
        </p:spPr>
      </p:pic>
      <p:sp>
        <p:nvSpPr>
          <p:cNvPr id="266" name="Google Shape;266;p28"/>
          <p:cNvSpPr txBox="1"/>
          <p:nvPr/>
        </p:nvSpPr>
        <p:spPr>
          <a:xfrm>
            <a:off x="4745833" y="1557340"/>
            <a:ext cx="5504725" cy="31085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000000"/>
              </a:buClr>
              <a:buSzPts val="2800"/>
              <a:buFont typeface="Noto Sans Symbols"/>
              <a:buNone/>
            </a:pPr>
            <a:r>
              <a:rPr b="0" lang="en-US" sz="2800">
                <a:solidFill>
                  <a:srgbClr val="000000"/>
                </a:solidFill>
                <a:latin typeface="Times New Roman"/>
                <a:ea typeface="Times New Roman"/>
                <a:cs typeface="Times New Roman"/>
                <a:sym typeface="Times New Roman"/>
              </a:rPr>
              <a:t>1.Does our Mobile phone need a duplexer? Give reasons for your answer</a:t>
            </a:r>
            <a:endParaRPr/>
          </a:p>
          <a:p>
            <a:pPr indent="0" lvl="0" marL="0" marR="0" rtl="0" algn="just">
              <a:spcBef>
                <a:spcPts val="0"/>
              </a:spcBef>
              <a:spcAft>
                <a:spcPts val="0"/>
              </a:spcAft>
              <a:buClr>
                <a:srgbClr val="000000"/>
              </a:buClr>
              <a:buSzPts val="2800"/>
              <a:buFont typeface="Noto Sans Symbols"/>
              <a:buNone/>
            </a:pPr>
            <a:r>
              <a:rPr b="0" lang="en-US" sz="2800">
                <a:solidFill>
                  <a:srgbClr val="000000"/>
                </a:solidFill>
                <a:latin typeface="Times New Roman"/>
                <a:ea typeface="Times New Roman"/>
                <a:cs typeface="Times New Roman"/>
                <a:sym typeface="Times New Roman"/>
              </a:rPr>
              <a:t>2.Name 2 Technologies each using FDD and TDD.</a:t>
            </a:r>
            <a:endParaRPr/>
          </a:p>
          <a:p>
            <a:pPr indent="0" lvl="0" marL="0" marR="0" rtl="0" algn="just">
              <a:spcBef>
                <a:spcPts val="0"/>
              </a:spcBef>
              <a:spcAft>
                <a:spcPts val="0"/>
              </a:spcAft>
              <a:buClr>
                <a:srgbClr val="000000"/>
              </a:buClr>
              <a:buSzPts val="2800"/>
              <a:buFont typeface="Noto Sans Symbols"/>
              <a:buNone/>
            </a:pPr>
            <a:r>
              <a:rPr b="0" lang="en-US" sz="2800">
                <a:solidFill>
                  <a:srgbClr val="000000"/>
                </a:solidFill>
                <a:latin typeface="Times New Roman"/>
                <a:ea typeface="Times New Roman"/>
                <a:cs typeface="Times New Roman"/>
                <a:sym typeface="Times New Roman"/>
              </a:rPr>
              <a:t>3.Is TDD going to be used in 5G?Discuss.</a:t>
            </a:r>
            <a:endParaRPr/>
          </a:p>
        </p:txBody>
      </p:sp>
      <p:sp>
        <p:nvSpPr>
          <p:cNvPr id="267" name="Google Shape;267;p28"/>
          <p:cNvSpPr txBox="1"/>
          <p:nvPr/>
        </p:nvSpPr>
        <p:spPr>
          <a:xfrm>
            <a:off x="2095501" y="4761858"/>
            <a:ext cx="788669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Noto Sans Symbols"/>
              <a:buNone/>
            </a:pPr>
            <a:r>
              <a:t/>
            </a:r>
            <a:endParaRPr b="0" sz="2000">
              <a:solidFill>
                <a:srgbClr val="000000"/>
              </a:solidFill>
              <a:latin typeface="Arial"/>
              <a:ea typeface="Arial"/>
              <a:cs typeface="Arial"/>
              <a:sym typeface="Arial"/>
            </a:endParaRPr>
          </a:p>
          <a:p>
            <a:pPr indent="0" lvl="0" marL="0" marR="0" rtl="0" algn="l">
              <a:spcBef>
                <a:spcPts val="0"/>
              </a:spcBef>
              <a:spcAft>
                <a:spcPts val="0"/>
              </a:spcAft>
              <a:buClr>
                <a:schemeClr val="dk1"/>
              </a:buClr>
              <a:buSzPts val="2000"/>
              <a:buFont typeface="Noto Sans Symbols"/>
              <a:buNone/>
            </a:pPr>
            <a:r>
              <a:t/>
            </a:r>
            <a:endParaRPr b="0" sz="20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3200"/>
              <a:buFont typeface="Noto Sans Symbols"/>
              <a:buNone/>
            </a:pPr>
            <a:r>
              <a:rPr b="0" lang="en-US" sz="3200">
                <a:solidFill>
                  <a:srgbClr val="000000"/>
                </a:solidFill>
                <a:latin typeface="Times New Roman"/>
                <a:ea typeface="Times New Roman"/>
                <a:cs typeface="Times New Roman"/>
                <a:sym typeface="Times New Roman"/>
              </a:rPr>
              <a:t>Write these answers in your CA activity.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606188" y="324183"/>
            <a:ext cx="10515600" cy="8631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Heebo"/>
              <a:buNone/>
            </a:pPr>
            <a:r>
              <a:rPr lang="en-US" sz="3600">
                <a:solidFill>
                  <a:srgbClr val="C00000"/>
                </a:solidFill>
                <a:latin typeface="Heebo"/>
                <a:ea typeface="Heebo"/>
                <a:cs typeface="Heebo"/>
                <a:sym typeface="Heebo"/>
              </a:rPr>
              <a:t>Multiple Access Techniques</a:t>
            </a:r>
            <a:endParaRPr sz="3600">
              <a:solidFill>
                <a:srgbClr val="C00000"/>
              </a:solidFill>
            </a:endParaRPr>
          </a:p>
        </p:txBody>
      </p:sp>
      <p:sp>
        <p:nvSpPr>
          <p:cNvPr id="274" name="Google Shape;274;p29"/>
          <p:cNvSpPr/>
          <p:nvPr/>
        </p:nvSpPr>
        <p:spPr>
          <a:xfrm>
            <a:off x="191729" y="1342103"/>
            <a:ext cx="11739716" cy="48320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rgbClr val="C00000"/>
                </a:solidFill>
                <a:latin typeface="Nunito"/>
                <a:ea typeface="Nunito"/>
                <a:cs typeface="Nunito"/>
                <a:sym typeface="Nunito"/>
              </a:rPr>
              <a:t>Need:  </a:t>
            </a:r>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In wireless communication systems, it is often desirable to allow the subscriber to send information simultaneously from the mobile station to the base station while receiving information from the base station to the mobile station.</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A cellular system divides any given area into cells where a mobile unit in each cell communicates with a base station. </a:t>
            </a:r>
            <a:endParaRPr/>
          </a:p>
          <a:p>
            <a:pPr indent="0" lvl="0" marL="0" marR="0" rtl="0" algn="just">
              <a:spcBef>
                <a:spcPts val="0"/>
              </a:spcBef>
              <a:spcAft>
                <a:spcPts val="0"/>
              </a:spcAft>
              <a:buNone/>
            </a:pPr>
            <a:r>
              <a:t/>
            </a:r>
            <a:endParaRPr sz="2800">
              <a:solidFill>
                <a:srgbClr val="000000"/>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The main aim in the cellular system design is to be able to </a:t>
            </a:r>
            <a:r>
              <a:rPr b="1" lang="en-US" sz="2800">
                <a:solidFill>
                  <a:srgbClr val="C00000"/>
                </a:solidFill>
                <a:latin typeface="Times New Roman"/>
                <a:ea typeface="Times New Roman"/>
                <a:cs typeface="Times New Roman"/>
                <a:sym typeface="Times New Roman"/>
              </a:rPr>
              <a:t>increase the capacity of the channel</a:t>
            </a:r>
            <a:r>
              <a:rPr lang="en-US" sz="2800">
                <a:solidFill>
                  <a:srgbClr val="000000"/>
                </a:solidFill>
                <a:latin typeface="Times New Roman"/>
                <a:ea typeface="Times New Roman"/>
                <a:cs typeface="Times New Roman"/>
                <a:sym typeface="Times New Roman"/>
              </a:rPr>
              <a:t>, i.e., to handle as many calls as possible in a given bandwidth with a sufficient level of quality of service</a:t>
            </a:r>
            <a:r>
              <a:rPr lang="en-US" sz="2000">
                <a:solidFill>
                  <a:srgbClr val="000000"/>
                </a:solidFill>
                <a:latin typeface="Nunito"/>
                <a:ea typeface="Nunito"/>
                <a:cs typeface="Nunito"/>
                <a:sym typeface="Nunito"/>
              </a:rPr>
              <a:t>.</a:t>
            </a:r>
            <a:endParaRPr b="0" i="0" sz="2000">
              <a:solidFill>
                <a:srgbClr val="000000"/>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688298" y="331448"/>
            <a:ext cx="10515600" cy="69917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Lato"/>
              <a:buNone/>
            </a:pPr>
            <a:r>
              <a:rPr b="0" i="0" lang="en-US">
                <a:solidFill>
                  <a:srgbClr val="000000"/>
                </a:solidFill>
                <a:latin typeface="Lato"/>
                <a:ea typeface="Lato"/>
                <a:cs typeface="Lato"/>
                <a:sym typeface="Lato"/>
              </a:rPr>
              <a:t>Features of Wireless Communication</a:t>
            </a:r>
            <a:endParaRPr/>
          </a:p>
        </p:txBody>
      </p:sp>
      <p:sp>
        <p:nvSpPr>
          <p:cNvPr id="101" name="Google Shape;101;p3"/>
          <p:cNvSpPr txBox="1"/>
          <p:nvPr>
            <p:ph idx="1" type="body"/>
          </p:nvPr>
        </p:nvSpPr>
        <p:spPr>
          <a:xfrm>
            <a:off x="314793" y="1334125"/>
            <a:ext cx="11527437" cy="538146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Font typeface="Arial"/>
              <a:buChar char="•"/>
            </a:pPr>
            <a:r>
              <a:rPr b="0" i="0" lang="en-US">
                <a:solidFill>
                  <a:srgbClr val="000000"/>
                </a:solidFill>
                <a:latin typeface="Verdana"/>
                <a:ea typeface="Verdana"/>
                <a:cs typeface="Verdana"/>
                <a:sym typeface="Verdana"/>
              </a:rPr>
              <a:t>The transmitted distance can be anywhere between a few meters (for example, a television's remote control) and thousands of kilometers (for example, radio communication).</a:t>
            </a:r>
            <a:endParaRPr/>
          </a:p>
          <a:p>
            <a:pPr indent="-50800" lvl="0" marL="228600" rtl="0" algn="l">
              <a:lnSpc>
                <a:spcPct val="90000"/>
              </a:lnSpc>
              <a:spcBef>
                <a:spcPts val="1000"/>
              </a:spcBef>
              <a:spcAft>
                <a:spcPts val="0"/>
              </a:spcAft>
              <a:buClr>
                <a:schemeClr val="dk1"/>
              </a:buClr>
              <a:buSzPts val="2800"/>
              <a:buFont typeface="Arial"/>
              <a:buNone/>
            </a:pPr>
            <a:r>
              <a:t/>
            </a:r>
            <a:endParaRPr b="0" i="0">
              <a:solidFill>
                <a:srgbClr val="000000"/>
              </a:solidFill>
              <a:latin typeface="Verdana"/>
              <a:ea typeface="Verdana"/>
              <a:cs typeface="Verdana"/>
              <a:sym typeface="Verdana"/>
            </a:endParaRPr>
          </a:p>
          <a:p>
            <a:pPr indent="-228600" lvl="0" marL="228600" rtl="0" algn="l">
              <a:lnSpc>
                <a:spcPct val="90000"/>
              </a:lnSpc>
              <a:spcBef>
                <a:spcPts val="1000"/>
              </a:spcBef>
              <a:spcAft>
                <a:spcPts val="0"/>
              </a:spcAft>
              <a:buClr>
                <a:srgbClr val="000000"/>
              </a:buClr>
              <a:buSzPts val="2800"/>
              <a:buFont typeface="Arial"/>
              <a:buChar char="•"/>
            </a:pPr>
            <a:r>
              <a:rPr b="0" i="0" lang="en-US">
                <a:solidFill>
                  <a:srgbClr val="000000"/>
                </a:solidFill>
                <a:latin typeface="Verdana"/>
                <a:ea typeface="Verdana"/>
                <a:cs typeface="Verdana"/>
                <a:sym typeface="Verdana"/>
              </a:rPr>
              <a:t>Wireless communication can be used for cellular telephony, wireless access to the internet, wireless home networking, and so on.</a:t>
            </a:r>
            <a:endParaRPr/>
          </a:p>
          <a:p>
            <a:pPr indent="-228600" lvl="0" marL="228600" rtl="0" algn="l">
              <a:lnSpc>
                <a:spcPct val="90000"/>
              </a:lnSpc>
              <a:spcBef>
                <a:spcPts val="1000"/>
              </a:spcBef>
              <a:spcAft>
                <a:spcPts val="0"/>
              </a:spcAft>
              <a:buClr>
                <a:srgbClr val="000000"/>
              </a:buClr>
              <a:buSzPts val="2800"/>
              <a:buFont typeface="Arial"/>
              <a:buChar char="•"/>
            </a:pPr>
            <a:r>
              <a:rPr b="0" i="0" lang="en-US">
                <a:solidFill>
                  <a:srgbClr val="000000"/>
                </a:solidFill>
                <a:latin typeface="Verdana"/>
                <a:ea typeface="Verdana"/>
                <a:cs typeface="Verdana"/>
                <a:sym typeface="Verdana"/>
              </a:rPr>
              <a:t>Other examples of applications of radio wireless technology include GPS units, garage door openers, wireless computer mice, keyboards and headsets, headphones, radio receivers, satellite television, broadcast television and cordless telephones.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idx="1" type="body"/>
          </p:nvPr>
        </p:nvSpPr>
        <p:spPr>
          <a:xfrm>
            <a:off x="627797" y="1140220"/>
            <a:ext cx="10304059" cy="5380244"/>
          </a:xfrm>
          <a:prstGeom prst="rect">
            <a:avLst/>
          </a:prstGeom>
          <a:noFill/>
          <a:ln>
            <a:noFill/>
          </a:ln>
        </p:spPr>
        <p:txBody>
          <a:bodyPr anchorCtr="0" anchor="t" bIns="45700" lIns="91425" spcFirstLastPara="1" rIns="91425" wrap="square" tIns="45700">
            <a:normAutofit/>
          </a:bodyPr>
          <a:lstStyle/>
          <a:p>
            <a:pPr indent="-228600" lvl="1" marL="685800" rtl="0" algn="just">
              <a:lnSpc>
                <a:spcPct val="90000"/>
              </a:lnSpc>
              <a:spcBef>
                <a:spcPts val="0"/>
              </a:spcBef>
              <a:spcAft>
                <a:spcPts val="0"/>
              </a:spcAft>
              <a:buClr>
                <a:schemeClr val="dk1"/>
              </a:buClr>
              <a:buSzPts val="3200"/>
              <a:buFont typeface="Noto Sans Symbols"/>
              <a:buChar char="❖"/>
            </a:pPr>
            <a:r>
              <a:rPr lang="en-US" sz="3200">
                <a:latin typeface="Times New Roman"/>
                <a:ea typeface="Times New Roman"/>
                <a:cs typeface="Times New Roman"/>
                <a:sym typeface="Times New Roman"/>
              </a:rPr>
              <a:t> Frequency division multiple access (FDMA)</a:t>
            </a:r>
            <a:endParaRPr/>
          </a:p>
          <a:p>
            <a:pPr indent="-228600" lvl="2" marL="1143000" rtl="0" algn="just">
              <a:lnSpc>
                <a:spcPct val="90000"/>
              </a:lnSpc>
              <a:spcBef>
                <a:spcPts val="500"/>
              </a:spcBef>
              <a:spcAft>
                <a:spcPts val="0"/>
              </a:spcAft>
              <a:buClr>
                <a:schemeClr val="dk1"/>
              </a:buClr>
              <a:buSzPts val="3200"/>
              <a:buFont typeface="Noto Sans Symbols"/>
              <a:buChar char="❖"/>
            </a:pPr>
            <a:r>
              <a:rPr lang="en-US" sz="3200">
                <a:latin typeface="Times New Roman"/>
                <a:ea typeface="Times New Roman"/>
                <a:cs typeface="Times New Roman"/>
                <a:sym typeface="Times New Roman"/>
              </a:rPr>
              <a:t>Time division multiple access (TDMA)</a:t>
            </a:r>
            <a:endParaRPr/>
          </a:p>
          <a:p>
            <a:pPr indent="-228600" lvl="2" marL="1143000" rtl="0" algn="just">
              <a:lnSpc>
                <a:spcPct val="90000"/>
              </a:lnSpc>
              <a:spcBef>
                <a:spcPts val="500"/>
              </a:spcBef>
              <a:spcAft>
                <a:spcPts val="0"/>
              </a:spcAft>
              <a:buClr>
                <a:schemeClr val="dk1"/>
              </a:buClr>
              <a:buSzPts val="3200"/>
              <a:buFont typeface="Noto Sans Symbols"/>
              <a:buChar char="❖"/>
            </a:pPr>
            <a:r>
              <a:rPr lang="en-US" sz="3200">
                <a:latin typeface="Times New Roman"/>
                <a:ea typeface="Times New Roman"/>
                <a:cs typeface="Times New Roman"/>
                <a:sym typeface="Times New Roman"/>
              </a:rPr>
              <a:t>Spread spectrum multiple access (SSMA) : </a:t>
            </a:r>
            <a:endParaRPr/>
          </a:p>
          <a:p>
            <a:pPr indent="0" lvl="2" marL="914400" rtl="0" algn="just">
              <a:lnSpc>
                <a:spcPct val="90000"/>
              </a:lnSpc>
              <a:spcBef>
                <a:spcPts val="500"/>
              </a:spcBef>
              <a:spcAft>
                <a:spcPts val="0"/>
              </a:spcAft>
              <a:buClr>
                <a:schemeClr val="dk1"/>
              </a:buClr>
              <a:buSzPts val="3200"/>
              <a:buNone/>
            </a:pPr>
            <a:r>
              <a:rPr lang="en-US" sz="3200">
                <a:latin typeface="Times New Roman"/>
                <a:ea typeface="Times New Roman"/>
                <a:cs typeface="Times New Roman"/>
                <a:sym typeface="Times New Roman"/>
              </a:rPr>
              <a:t>    e.g. Code division multiple access (CDMA)</a:t>
            </a:r>
            <a:endParaRPr/>
          </a:p>
          <a:p>
            <a:pPr indent="-228600" lvl="2" marL="1143000" rtl="0" algn="just">
              <a:lnSpc>
                <a:spcPct val="90000"/>
              </a:lnSpc>
              <a:spcBef>
                <a:spcPts val="500"/>
              </a:spcBef>
              <a:spcAft>
                <a:spcPts val="0"/>
              </a:spcAft>
              <a:buClr>
                <a:schemeClr val="dk1"/>
              </a:buClr>
              <a:buSzPts val="3200"/>
              <a:buFont typeface="Noto Sans Symbols"/>
              <a:buChar char="❖"/>
            </a:pPr>
            <a:r>
              <a:rPr lang="en-US" sz="3200">
                <a:latin typeface="Times New Roman"/>
                <a:ea typeface="Times New Roman"/>
                <a:cs typeface="Times New Roman"/>
                <a:sym typeface="Times New Roman"/>
              </a:rPr>
              <a:t>Space division multiple access (SDMA)</a:t>
            </a:r>
            <a:endParaRPr/>
          </a:p>
          <a:p>
            <a:pPr indent="-25400" lvl="2" marL="1143000" rtl="0" algn="just">
              <a:lnSpc>
                <a:spcPct val="90000"/>
              </a:lnSpc>
              <a:spcBef>
                <a:spcPts val="500"/>
              </a:spcBef>
              <a:spcAft>
                <a:spcPts val="0"/>
              </a:spcAft>
              <a:buClr>
                <a:schemeClr val="dk1"/>
              </a:buClr>
              <a:buSzPts val="3200"/>
              <a:buFont typeface="Noto Sans Symbols"/>
              <a:buNone/>
            </a:pPr>
            <a:r>
              <a:t/>
            </a:r>
            <a:endParaRPr sz="32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Clr>
                <a:schemeClr val="dk1"/>
              </a:buClr>
              <a:buSzPts val="3200"/>
              <a:buFont typeface="Noto Sans Symbols"/>
              <a:buChar char="⮚"/>
            </a:pPr>
            <a:r>
              <a:rPr lang="en-US" sz="3200"/>
              <a:t>Depending on how the </a:t>
            </a:r>
            <a:r>
              <a:rPr lang="en-US" sz="3200">
                <a:solidFill>
                  <a:srgbClr val="C00000"/>
                </a:solidFill>
              </a:rPr>
              <a:t>available bandwidth </a:t>
            </a:r>
            <a:r>
              <a:rPr lang="en-US" sz="3200"/>
              <a:t>is allocated to the users, these techniques can be classified as </a:t>
            </a:r>
            <a:endParaRPr sz="3200">
              <a:latin typeface="Times New Roman"/>
              <a:ea typeface="Times New Roman"/>
              <a:cs typeface="Times New Roman"/>
              <a:sym typeface="Times New Roman"/>
            </a:endParaRPr>
          </a:p>
          <a:p>
            <a:pPr indent="-514350" lvl="0" marL="514350" rtl="0" algn="just">
              <a:lnSpc>
                <a:spcPct val="90000"/>
              </a:lnSpc>
              <a:spcBef>
                <a:spcPts val="1000"/>
              </a:spcBef>
              <a:spcAft>
                <a:spcPts val="0"/>
              </a:spcAft>
              <a:buClr>
                <a:schemeClr val="dk1"/>
              </a:buClr>
              <a:buSzPts val="3200"/>
              <a:buFont typeface="Calibri"/>
              <a:buAutoNum type="alphaUcPeriod"/>
            </a:pPr>
            <a:r>
              <a:rPr lang="en-US" sz="3200">
                <a:latin typeface="Times New Roman"/>
                <a:ea typeface="Times New Roman"/>
                <a:cs typeface="Times New Roman"/>
                <a:sym typeface="Times New Roman"/>
              </a:rPr>
              <a:t>Wideband system</a:t>
            </a:r>
            <a:endParaRPr/>
          </a:p>
          <a:p>
            <a:pPr indent="-514350" lvl="0" marL="514350" rtl="0" algn="just">
              <a:lnSpc>
                <a:spcPct val="90000"/>
              </a:lnSpc>
              <a:spcBef>
                <a:spcPts val="1000"/>
              </a:spcBef>
              <a:spcAft>
                <a:spcPts val="0"/>
              </a:spcAft>
              <a:buClr>
                <a:schemeClr val="dk1"/>
              </a:buClr>
              <a:buSzPts val="3200"/>
              <a:buFont typeface="Calibri"/>
              <a:buAutoNum type="alphaUcPeriod"/>
            </a:pPr>
            <a:r>
              <a:rPr lang="en-US" sz="3200">
                <a:latin typeface="Times New Roman"/>
                <a:ea typeface="Times New Roman"/>
                <a:cs typeface="Times New Roman"/>
                <a:sym typeface="Times New Roman"/>
              </a:rPr>
              <a:t>Narrowband system </a:t>
            </a:r>
            <a:endParaRPr/>
          </a:p>
          <a:p>
            <a:pPr indent="-25400" lvl="1" marL="685800" rtl="0" algn="just">
              <a:lnSpc>
                <a:spcPct val="90000"/>
              </a:lnSpc>
              <a:spcBef>
                <a:spcPts val="500"/>
              </a:spcBef>
              <a:spcAft>
                <a:spcPts val="0"/>
              </a:spcAft>
              <a:buClr>
                <a:schemeClr val="dk1"/>
              </a:buClr>
              <a:buSzPts val="3200"/>
              <a:buNone/>
            </a:pPr>
            <a:r>
              <a:t/>
            </a:r>
            <a:endParaRPr sz="3200"/>
          </a:p>
          <a:p>
            <a:pPr indent="-25400" lvl="0" marL="228600" rtl="0" algn="just">
              <a:lnSpc>
                <a:spcPct val="90000"/>
              </a:lnSpc>
              <a:spcBef>
                <a:spcPts val="1000"/>
              </a:spcBef>
              <a:spcAft>
                <a:spcPts val="0"/>
              </a:spcAft>
              <a:buClr>
                <a:schemeClr val="dk1"/>
              </a:buClr>
              <a:buSzPts val="3200"/>
              <a:buNone/>
            </a:pPr>
            <a:r>
              <a:t/>
            </a:r>
            <a:endParaRPr sz="3200"/>
          </a:p>
        </p:txBody>
      </p:sp>
      <p:sp>
        <p:nvSpPr>
          <p:cNvPr id="280" name="Google Shape;280;p30"/>
          <p:cNvSpPr txBox="1"/>
          <p:nvPr>
            <p:ph type="title"/>
          </p:nvPr>
        </p:nvSpPr>
        <p:spPr>
          <a:xfrm>
            <a:off x="846161" y="205409"/>
            <a:ext cx="10563367" cy="7302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Calibri"/>
              <a:buNone/>
            </a:pPr>
            <a:r>
              <a:rPr lang="en-US" sz="3200">
                <a:solidFill>
                  <a:srgbClr val="C00000"/>
                </a:solidFill>
              </a:rPr>
              <a:t>There are several different ways to allow access to the channel. These includes mainly the following −</a:t>
            </a:r>
            <a:endParaRPr sz="3200">
              <a:solidFill>
                <a:srgbClr val="C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p:nvPr/>
        </p:nvSpPr>
        <p:spPr>
          <a:xfrm>
            <a:off x="259308" y="1185001"/>
            <a:ext cx="6578220" cy="56730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31"/>
          <p:cNvSpPr txBox="1"/>
          <p:nvPr>
            <p:ph type="title"/>
          </p:nvPr>
        </p:nvSpPr>
        <p:spPr>
          <a:xfrm>
            <a:off x="544674" y="153005"/>
            <a:ext cx="8188657" cy="765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Times New Roman"/>
              <a:buNone/>
            </a:pPr>
            <a:r>
              <a:rPr b="1" lang="en-US" sz="3600">
                <a:solidFill>
                  <a:srgbClr val="C00000"/>
                </a:solidFill>
                <a:latin typeface="Times New Roman"/>
                <a:ea typeface="Times New Roman"/>
                <a:cs typeface="Times New Roman"/>
                <a:sym typeface="Times New Roman"/>
              </a:rPr>
              <a:t>Narrowband &amp; wideband System</a:t>
            </a:r>
            <a:endParaRPr/>
          </a:p>
        </p:txBody>
      </p:sp>
      <p:pic>
        <p:nvPicPr>
          <p:cNvPr id="287" name="Google Shape;287;p31"/>
          <p:cNvPicPr preferRelativeResize="0"/>
          <p:nvPr>
            <p:ph idx="1" type="body"/>
          </p:nvPr>
        </p:nvPicPr>
        <p:blipFill rotWithShape="1">
          <a:blip r:embed="rId3">
            <a:alphaModFix/>
          </a:blip>
          <a:srcRect b="0" l="0" r="0" t="0"/>
          <a:stretch/>
        </p:blipFill>
        <p:spPr>
          <a:xfrm>
            <a:off x="259308" y="1273919"/>
            <a:ext cx="6262742" cy="5495164"/>
          </a:xfrm>
          <a:prstGeom prst="rect">
            <a:avLst/>
          </a:prstGeom>
          <a:noFill/>
          <a:ln>
            <a:noFill/>
          </a:ln>
        </p:spPr>
      </p:pic>
      <p:sp>
        <p:nvSpPr>
          <p:cNvPr id="288" name="Google Shape;288;p31"/>
          <p:cNvSpPr/>
          <p:nvPr/>
        </p:nvSpPr>
        <p:spPr>
          <a:xfrm>
            <a:off x="7257792" y="1397843"/>
            <a:ext cx="4602113"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C00000"/>
                </a:solidFill>
                <a:latin typeface="Nunito"/>
                <a:ea typeface="Nunito"/>
                <a:cs typeface="Nunito"/>
                <a:sym typeface="Nunito"/>
              </a:rPr>
              <a:t>Systems operating with channels substantially narrower than the coherence bandwidth are called as Narrow band systems</a:t>
            </a:r>
            <a:endParaRPr sz="2000">
              <a:solidFill>
                <a:srgbClr val="C00000"/>
              </a:solidFill>
              <a:latin typeface="Calibri"/>
              <a:ea typeface="Calibri"/>
              <a:cs typeface="Calibri"/>
              <a:sym typeface="Calibri"/>
            </a:endParaRPr>
          </a:p>
        </p:txBody>
      </p:sp>
      <p:sp>
        <p:nvSpPr>
          <p:cNvPr id="289" name="Google Shape;289;p31"/>
          <p:cNvSpPr/>
          <p:nvPr/>
        </p:nvSpPr>
        <p:spPr>
          <a:xfrm>
            <a:off x="7133230" y="4021501"/>
            <a:ext cx="5058770"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C00000"/>
                </a:solidFill>
                <a:latin typeface="Nunito"/>
                <a:ea typeface="Nunito"/>
                <a:cs typeface="Nunito"/>
                <a:sym typeface="Nunito"/>
              </a:rPr>
              <a:t>In wideband systems, the transmission bandwidth of a single channel is much larger than the coherence bandwidth of the channel.</a:t>
            </a:r>
            <a:endParaRPr sz="2000">
              <a:solidFill>
                <a:srgbClr val="C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1883570" y="307977"/>
            <a:ext cx="6447235" cy="59317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Times New Roman"/>
              <a:buNone/>
            </a:pPr>
            <a:r>
              <a:rPr b="1" lang="en-US">
                <a:solidFill>
                  <a:srgbClr val="C00000"/>
                </a:solidFill>
                <a:latin typeface="Times New Roman"/>
                <a:ea typeface="Times New Roman"/>
                <a:cs typeface="Times New Roman"/>
                <a:sym typeface="Times New Roman"/>
              </a:rPr>
              <a:t>FDMA</a:t>
            </a:r>
            <a:endParaRPr b="1">
              <a:solidFill>
                <a:srgbClr val="C00000"/>
              </a:solidFill>
            </a:endParaRPr>
          </a:p>
        </p:txBody>
      </p:sp>
      <p:sp>
        <p:nvSpPr>
          <p:cNvPr id="295" name="Google Shape;295;p32"/>
          <p:cNvSpPr txBox="1"/>
          <p:nvPr>
            <p:ph idx="1" type="body"/>
          </p:nvPr>
        </p:nvSpPr>
        <p:spPr>
          <a:xfrm>
            <a:off x="1" y="901148"/>
            <a:ext cx="7344696" cy="2470150"/>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Implemented in narrowband systems.</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All channels in a cell are available to all the mobiles. </a:t>
            </a:r>
            <a:endParaRPr/>
          </a:p>
          <a:p>
            <a:pPr indent="-228600" lvl="0" marL="228600" rtl="0" algn="just">
              <a:lnSpc>
                <a:spcPct val="15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Channel assignment </a:t>
            </a:r>
            <a:r>
              <a:rPr lang="en-US" sz="2400">
                <a:latin typeface="Times New Roman"/>
                <a:ea typeface="Times New Roman"/>
                <a:cs typeface="Times New Roman"/>
                <a:sym typeface="Times New Roman"/>
              </a:rPr>
              <a:t>- first-come first- served basis.</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Guard bands allow for imperfect filters and oscillators and can be used to minimize adjacent channel interference.</a:t>
            </a:r>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296" name="Google Shape;296;p32"/>
          <p:cNvPicPr preferRelativeResize="0"/>
          <p:nvPr/>
        </p:nvPicPr>
        <p:blipFill rotWithShape="1">
          <a:blip r:embed="rId3">
            <a:alphaModFix/>
          </a:blip>
          <a:srcRect b="0" l="0" r="0" t="0"/>
          <a:stretch/>
        </p:blipFill>
        <p:spPr>
          <a:xfrm>
            <a:off x="1592062" y="4487911"/>
            <a:ext cx="5367143" cy="2119476"/>
          </a:xfrm>
          <a:prstGeom prst="rect">
            <a:avLst/>
          </a:prstGeom>
          <a:noFill/>
          <a:ln>
            <a:noFill/>
          </a:ln>
        </p:spPr>
      </p:pic>
      <p:pic>
        <p:nvPicPr>
          <p:cNvPr id="297" name="Google Shape;297;p32"/>
          <p:cNvPicPr preferRelativeResize="0"/>
          <p:nvPr/>
        </p:nvPicPr>
        <p:blipFill rotWithShape="1">
          <a:blip r:embed="rId4">
            <a:alphaModFix/>
          </a:blip>
          <a:srcRect b="0" l="0" r="0" t="0"/>
          <a:stretch/>
        </p:blipFill>
        <p:spPr>
          <a:xfrm>
            <a:off x="7505874" y="415887"/>
            <a:ext cx="3930950" cy="2548539"/>
          </a:xfrm>
          <a:prstGeom prst="rect">
            <a:avLst/>
          </a:prstGeom>
          <a:noFill/>
          <a:ln>
            <a:noFill/>
          </a:ln>
        </p:spPr>
      </p:pic>
      <p:pic>
        <p:nvPicPr>
          <p:cNvPr id="298" name="Google Shape;298;p32"/>
          <p:cNvPicPr preferRelativeResize="0"/>
          <p:nvPr/>
        </p:nvPicPr>
        <p:blipFill rotWithShape="1">
          <a:blip r:embed="rId5">
            <a:alphaModFix/>
          </a:blip>
          <a:srcRect b="0" l="0" r="0" t="0"/>
          <a:stretch/>
        </p:blipFill>
        <p:spPr>
          <a:xfrm>
            <a:off x="8174460" y="3302228"/>
            <a:ext cx="4220164" cy="30103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1827299" y="2"/>
            <a:ext cx="6447234" cy="7207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000"/>
              <a:buFont typeface="Times New Roman"/>
              <a:buNone/>
            </a:pPr>
            <a:r>
              <a:rPr b="1" lang="en-US" sz="4000">
                <a:solidFill>
                  <a:srgbClr val="C00000"/>
                </a:solidFill>
                <a:latin typeface="Times New Roman"/>
                <a:ea typeface="Times New Roman"/>
                <a:cs typeface="Times New Roman"/>
                <a:sym typeface="Times New Roman"/>
              </a:rPr>
              <a:t>Features of FDMA</a:t>
            </a:r>
            <a:endParaRPr/>
          </a:p>
        </p:txBody>
      </p:sp>
      <p:sp>
        <p:nvSpPr>
          <p:cNvPr id="304" name="Google Shape;304;p33"/>
          <p:cNvSpPr txBox="1"/>
          <p:nvPr>
            <p:ph idx="1" type="body"/>
          </p:nvPr>
        </p:nvSpPr>
        <p:spPr>
          <a:xfrm>
            <a:off x="327545" y="720727"/>
            <a:ext cx="11477768" cy="4065588"/>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600"/>
              <a:buChar char="•"/>
            </a:pPr>
            <a:r>
              <a:rPr lang="en-US" sz="2600">
                <a:solidFill>
                  <a:schemeClr val="dk1"/>
                </a:solidFill>
                <a:latin typeface="Times New Roman"/>
                <a:ea typeface="Times New Roman"/>
                <a:cs typeface="Times New Roman"/>
                <a:sym typeface="Times New Roman"/>
              </a:rPr>
              <a:t>Carries only </a:t>
            </a:r>
            <a:r>
              <a:rPr b="1" lang="en-US" sz="2600">
                <a:solidFill>
                  <a:schemeClr val="dk1"/>
                </a:solidFill>
                <a:latin typeface="Times New Roman"/>
                <a:ea typeface="Times New Roman"/>
                <a:cs typeface="Times New Roman"/>
                <a:sym typeface="Times New Roman"/>
              </a:rPr>
              <a:t>one phone circuit at a time-</a:t>
            </a:r>
            <a:r>
              <a:rPr lang="en-US" sz="2600"/>
              <a:t>FDMA allots a different sub-band of frequency to each different user to access the network.</a:t>
            </a:r>
            <a:r>
              <a:rPr lang="en-US" sz="2600">
                <a:solidFill>
                  <a:schemeClr val="dk1"/>
                </a:solidFill>
                <a:latin typeface="Times New Roman"/>
                <a:ea typeface="Times New Roman"/>
                <a:cs typeface="Times New Roman"/>
                <a:sym typeface="Times New Roman"/>
              </a:rPr>
              <a:t>.</a:t>
            </a:r>
            <a:endParaRPr/>
          </a:p>
          <a:p>
            <a:pPr indent="-228600" lvl="0" marL="228600" rtl="0" algn="just">
              <a:lnSpc>
                <a:spcPct val="150000"/>
              </a:lnSpc>
              <a:spcBef>
                <a:spcPts val="1000"/>
              </a:spcBef>
              <a:spcAft>
                <a:spcPts val="0"/>
              </a:spcAft>
              <a:buClr>
                <a:schemeClr val="dk1"/>
              </a:buClr>
              <a:buSzPts val="2600"/>
              <a:buChar char="•"/>
            </a:pPr>
            <a:r>
              <a:rPr b="1" lang="en-US" sz="2600">
                <a:solidFill>
                  <a:schemeClr val="dk1"/>
                </a:solidFill>
                <a:latin typeface="Times New Roman"/>
                <a:ea typeface="Times New Roman"/>
                <a:cs typeface="Times New Roman"/>
                <a:sym typeface="Times New Roman"/>
              </a:rPr>
              <a:t>wasted resource</a:t>
            </a:r>
            <a:r>
              <a:rPr lang="en-US" sz="2600">
                <a:solidFill>
                  <a:schemeClr val="dk1"/>
                </a:solidFill>
                <a:latin typeface="Times New Roman"/>
                <a:ea typeface="Times New Roman"/>
                <a:cs typeface="Times New Roman"/>
                <a:sym typeface="Times New Roman"/>
              </a:rPr>
              <a:t>: If FDMA channels are not in use, then it sits idle and cannot be used by other users to increase or shared capacity. </a:t>
            </a:r>
            <a:endParaRPr/>
          </a:p>
          <a:p>
            <a:pPr indent="-228600" lvl="0" marL="228600" rtl="0" algn="just">
              <a:lnSpc>
                <a:spcPct val="150000"/>
              </a:lnSpc>
              <a:spcBef>
                <a:spcPts val="1000"/>
              </a:spcBef>
              <a:spcAft>
                <a:spcPts val="0"/>
              </a:spcAft>
              <a:buClr>
                <a:schemeClr val="dk1"/>
              </a:buClr>
              <a:buSzPts val="2600"/>
              <a:buChar char="•"/>
            </a:pPr>
            <a:r>
              <a:rPr b="1" lang="en-US" sz="2600">
                <a:solidFill>
                  <a:schemeClr val="dk1"/>
                </a:solidFill>
                <a:latin typeface="Times New Roman"/>
                <a:ea typeface="Times New Roman"/>
                <a:cs typeface="Times New Roman"/>
                <a:sym typeface="Times New Roman"/>
              </a:rPr>
              <a:t>Continuous transmission </a:t>
            </a:r>
            <a:r>
              <a:rPr lang="en-US" sz="2600">
                <a:solidFill>
                  <a:schemeClr val="dk1"/>
                </a:solidFill>
                <a:latin typeface="Times New Roman"/>
                <a:ea typeface="Times New Roman"/>
                <a:cs typeface="Times New Roman"/>
                <a:sym typeface="Times New Roman"/>
              </a:rPr>
              <a:t>: after the assignment of a voice channel BS and mobile transmit continuously and simultaneously.</a:t>
            </a:r>
            <a:endParaRPr/>
          </a:p>
          <a:p>
            <a:pPr indent="-228600" lvl="0" marL="228600" rtl="0" algn="just">
              <a:lnSpc>
                <a:spcPct val="150000"/>
              </a:lnSpc>
              <a:spcBef>
                <a:spcPts val="1000"/>
              </a:spcBef>
              <a:spcAft>
                <a:spcPts val="0"/>
              </a:spcAft>
              <a:buClr>
                <a:schemeClr val="dk1"/>
              </a:buClr>
              <a:buSzPts val="2600"/>
              <a:buChar char="•"/>
            </a:pPr>
            <a:r>
              <a:rPr b="1" lang="en-US" sz="2600">
                <a:solidFill>
                  <a:schemeClr val="dk1"/>
                </a:solidFill>
                <a:latin typeface="Times New Roman"/>
                <a:ea typeface="Times New Roman"/>
                <a:cs typeface="Times New Roman"/>
                <a:sym typeface="Times New Roman"/>
              </a:rPr>
              <a:t>Narrow bandwidth </a:t>
            </a:r>
            <a:r>
              <a:rPr lang="en-US" sz="2600">
                <a:solidFill>
                  <a:schemeClr val="dk1"/>
                </a:solidFill>
                <a:latin typeface="Times New Roman"/>
                <a:ea typeface="Times New Roman"/>
                <a:cs typeface="Times New Roman"/>
                <a:sym typeface="Times New Roman"/>
              </a:rPr>
              <a:t>: Analog cellular systems use 25-30 kHz.</a:t>
            </a:r>
            <a:endParaRPr/>
          </a:p>
          <a:p>
            <a:pPr indent="-228600" lvl="0" marL="228600" rtl="0" algn="just">
              <a:lnSpc>
                <a:spcPct val="150000"/>
              </a:lnSpc>
              <a:spcBef>
                <a:spcPts val="1000"/>
              </a:spcBef>
              <a:spcAft>
                <a:spcPts val="0"/>
              </a:spcAft>
              <a:buClr>
                <a:schemeClr val="dk1"/>
              </a:buClr>
              <a:buSzPts val="2600"/>
              <a:buChar char="•"/>
            </a:pPr>
            <a:r>
              <a:rPr b="1" lang="en-US" sz="2600">
                <a:solidFill>
                  <a:schemeClr val="dk1"/>
                </a:solidFill>
                <a:latin typeface="Times New Roman"/>
                <a:ea typeface="Times New Roman"/>
                <a:cs typeface="Times New Roman"/>
                <a:sym typeface="Times New Roman"/>
              </a:rPr>
              <a:t>Low ISI </a:t>
            </a:r>
            <a:r>
              <a:rPr lang="en-US" sz="2600">
                <a:solidFill>
                  <a:schemeClr val="dk1"/>
                </a:solidFill>
                <a:latin typeface="Times New Roman"/>
                <a:ea typeface="Times New Roman"/>
                <a:cs typeface="Times New Roman"/>
                <a:sym typeface="Times New Roman"/>
              </a:rPr>
              <a:t>: Symbol time is large compared to average delay spread. No equalizer is required</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1768182" y="192778"/>
            <a:ext cx="6447234" cy="647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Times New Roman"/>
              <a:buNone/>
            </a:pPr>
            <a:r>
              <a:rPr b="1" lang="en-US">
                <a:solidFill>
                  <a:srgbClr val="C00000"/>
                </a:solidFill>
                <a:latin typeface="Times New Roman"/>
                <a:ea typeface="Times New Roman"/>
                <a:cs typeface="Times New Roman"/>
                <a:sym typeface="Times New Roman"/>
              </a:rPr>
              <a:t>Features of FDMA</a:t>
            </a:r>
            <a:endParaRPr>
              <a:solidFill>
                <a:srgbClr val="C00000"/>
              </a:solidFill>
            </a:endParaRPr>
          </a:p>
        </p:txBody>
      </p:sp>
      <p:sp>
        <p:nvSpPr>
          <p:cNvPr id="310" name="Google Shape;310;p34"/>
          <p:cNvSpPr txBox="1"/>
          <p:nvPr>
            <p:ph idx="1" type="body"/>
          </p:nvPr>
        </p:nvSpPr>
        <p:spPr>
          <a:xfrm>
            <a:off x="286603" y="1118774"/>
            <a:ext cx="10809027" cy="3881438"/>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400"/>
              <a:buChar char="•"/>
            </a:pPr>
            <a:r>
              <a:rPr b="1" lang="en-US" sz="2400">
                <a:latin typeface="Times New Roman"/>
                <a:ea typeface="Times New Roman"/>
                <a:cs typeface="Times New Roman"/>
                <a:sym typeface="Times New Roman"/>
              </a:rPr>
              <a:t>Low overhead </a:t>
            </a:r>
            <a:r>
              <a:rPr lang="en-US" sz="2400">
                <a:latin typeface="Times New Roman"/>
                <a:ea typeface="Times New Roman"/>
                <a:cs typeface="Times New Roman"/>
                <a:sym typeface="Times New Roman"/>
              </a:rPr>
              <a:t>: fewer bits need for overhead purpose (such as synchronization and framing bits) to be dedicated compared to TDMA channels.</a:t>
            </a:r>
            <a:endParaRPr/>
          </a:p>
          <a:p>
            <a:pPr indent="-228600" lvl="0" marL="228600" rtl="0" algn="just">
              <a:lnSpc>
                <a:spcPct val="15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higher cell site system costs </a:t>
            </a:r>
            <a:r>
              <a:rPr lang="en-US" sz="2400">
                <a:latin typeface="Times New Roman"/>
                <a:ea typeface="Times New Roman"/>
                <a:cs typeface="Times New Roman"/>
                <a:sym typeface="Times New Roman"/>
              </a:rPr>
              <a:t>:as compared to TDMA because of single channel per carrier design and need to use costly bandpass filters (to eliminate spurious radiation at BS)</a:t>
            </a:r>
            <a:endParaRPr/>
          </a:p>
          <a:p>
            <a:pPr indent="-228600" lvl="0" marL="228600" rtl="0" algn="just">
              <a:lnSpc>
                <a:spcPct val="15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Use of duplexer</a:t>
            </a:r>
            <a:r>
              <a:rPr lang="en-US" sz="2400">
                <a:latin typeface="Times New Roman"/>
                <a:ea typeface="Times New Roman"/>
                <a:cs typeface="Times New Roman"/>
                <a:sym typeface="Times New Roman"/>
              </a:rPr>
              <a:t>: since both the transmitter and receiver operate at the same time it increases cost of mobile and BSs.</a:t>
            </a:r>
            <a:endParaRPr/>
          </a:p>
          <a:p>
            <a:pPr indent="-228600" lvl="0" marL="228600" rtl="0" algn="just">
              <a:lnSpc>
                <a:spcPct val="15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Tight RF filtering</a:t>
            </a:r>
            <a:r>
              <a:rPr lang="en-US" sz="2400">
                <a:latin typeface="Times New Roman"/>
                <a:ea typeface="Times New Roman"/>
                <a:cs typeface="Times New Roman"/>
                <a:sym typeface="Times New Roman"/>
              </a:rPr>
              <a:t>: to minimize adjacent channel interference</a:t>
            </a:r>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1897391" y="286854"/>
            <a:ext cx="6172200" cy="647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Times New Roman"/>
              <a:buNone/>
            </a:pPr>
            <a:r>
              <a:rPr b="1" lang="en-US">
                <a:solidFill>
                  <a:srgbClr val="C00000"/>
                </a:solidFill>
                <a:latin typeface="Times New Roman"/>
                <a:ea typeface="Times New Roman"/>
                <a:cs typeface="Times New Roman"/>
                <a:sym typeface="Times New Roman"/>
              </a:rPr>
              <a:t>Nonlinear effects in FDMA</a:t>
            </a:r>
            <a:br>
              <a:rPr b="1" lang="en-US">
                <a:latin typeface="Times New Roman"/>
                <a:ea typeface="Times New Roman"/>
                <a:cs typeface="Times New Roman"/>
                <a:sym typeface="Times New Roman"/>
              </a:rPr>
            </a:br>
            <a:endParaRPr b="1">
              <a:latin typeface="Times New Roman"/>
              <a:ea typeface="Times New Roman"/>
              <a:cs typeface="Times New Roman"/>
              <a:sym typeface="Times New Roman"/>
            </a:endParaRPr>
          </a:p>
        </p:txBody>
      </p:sp>
      <p:sp>
        <p:nvSpPr>
          <p:cNvPr id="316" name="Google Shape;316;p35"/>
          <p:cNvSpPr txBox="1"/>
          <p:nvPr>
            <p:ph idx="1" type="body"/>
          </p:nvPr>
        </p:nvSpPr>
        <p:spPr>
          <a:xfrm>
            <a:off x="259307" y="827226"/>
            <a:ext cx="10795379" cy="4210050"/>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Many channels share the same antenna at the BS. </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power amplifiers or the power combiners, when operated at or near saturation for maximum power efficiency, are nonlinear.</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nonlinearities cause signal spreading in frequency domain and  generate </a:t>
            </a:r>
            <a:r>
              <a:rPr b="1" lang="en-US" sz="2400">
                <a:latin typeface="Times New Roman"/>
                <a:ea typeface="Times New Roman"/>
                <a:cs typeface="Times New Roman"/>
                <a:sym typeface="Times New Roman"/>
              </a:rPr>
              <a:t>inter-modulation(IM) </a:t>
            </a:r>
            <a:r>
              <a:rPr lang="en-US" sz="2400">
                <a:latin typeface="Times New Roman"/>
                <a:ea typeface="Times New Roman"/>
                <a:cs typeface="Times New Roman"/>
                <a:sym typeface="Times New Roman"/>
              </a:rPr>
              <a:t>frequencies.</a:t>
            </a:r>
            <a:endParaRPr/>
          </a:p>
          <a:p>
            <a:pPr indent="-228600" lvl="1" marL="685800" rtl="0" algn="just">
              <a:lnSpc>
                <a:spcPct val="150000"/>
              </a:lnSpc>
              <a:spcBef>
                <a:spcPts val="500"/>
              </a:spcBef>
              <a:spcAft>
                <a:spcPts val="0"/>
              </a:spcAft>
              <a:buClr>
                <a:schemeClr val="dk1"/>
              </a:buClr>
              <a:buSzPts val="2400"/>
              <a:buChar char="•"/>
            </a:pPr>
            <a:r>
              <a:rPr b="1" lang="en-US">
                <a:solidFill>
                  <a:schemeClr val="dk1"/>
                </a:solidFill>
                <a:latin typeface="Times New Roman"/>
                <a:ea typeface="Times New Roman"/>
                <a:cs typeface="Times New Roman"/>
                <a:sym typeface="Times New Roman"/>
              </a:rPr>
              <a:t>IM</a:t>
            </a:r>
            <a:r>
              <a:rPr lang="en-US">
                <a:solidFill>
                  <a:schemeClr val="dk1"/>
                </a:solidFill>
                <a:latin typeface="Times New Roman"/>
                <a:ea typeface="Times New Roman"/>
                <a:cs typeface="Times New Roman"/>
                <a:sym typeface="Times New Roman"/>
              </a:rPr>
              <a:t>: generation of undesirable RF harmonics</a:t>
            </a:r>
            <a:endParaRPr/>
          </a:p>
          <a:p>
            <a:pPr indent="-228600" lvl="1" marL="685800" rtl="0" algn="just">
              <a:lnSpc>
                <a:spcPct val="150000"/>
              </a:lnSpc>
              <a:spcBef>
                <a:spcPts val="500"/>
              </a:spcBef>
              <a:spcAft>
                <a:spcPts val="0"/>
              </a:spcAft>
              <a:buClr>
                <a:schemeClr val="dk1"/>
              </a:buClr>
              <a:buSzPts val="2400"/>
              <a:buChar char="•"/>
            </a:pPr>
            <a:r>
              <a:rPr lang="en-US">
                <a:solidFill>
                  <a:schemeClr val="dk1"/>
                </a:solidFill>
                <a:latin typeface="Times New Roman"/>
                <a:ea typeface="Times New Roman"/>
                <a:cs typeface="Times New Roman"/>
                <a:sym typeface="Times New Roman"/>
              </a:rPr>
              <a:t>Harmonics generated </a:t>
            </a:r>
            <a:r>
              <a:rPr b="1" lang="en-US">
                <a:solidFill>
                  <a:schemeClr val="dk1"/>
                </a:solidFill>
                <a:latin typeface="Times New Roman"/>
                <a:ea typeface="Times New Roman"/>
                <a:cs typeface="Times New Roman"/>
                <a:sym typeface="Times New Roman"/>
              </a:rPr>
              <a:t>outside</a:t>
            </a:r>
            <a:r>
              <a:rPr lang="en-US">
                <a:solidFill>
                  <a:schemeClr val="dk1"/>
                </a:solidFill>
                <a:latin typeface="Times New Roman"/>
                <a:ea typeface="Times New Roman"/>
                <a:cs typeface="Times New Roman"/>
                <a:sym typeface="Times New Roman"/>
              </a:rPr>
              <a:t> the mobile radio band: cause interference to </a:t>
            </a:r>
            <a:r>
              <a:rPr b="1" lang="en-US">
                <a:solidFill>
                  <a:schemeClr val="dk1"/>
                </a:solidFill>
                <a:latin typeface="Times New Roman"/>
                <a:ea typeface="Times New Roman"/>
                <a:cs typeface="Times New Roman"/>
                <a:sym typeface="Times New Roman"/>
              </a:rPr>
              <a:t>adjacent services</a:t>
            </a:r>
            <a:r>
              <a:rPr lang="en-US">
                <a:solidFill>
                  <a:schemeClr val="dk1"/>
                </a:solidFill>
                <a:latin typeface="Times New Roman"/>
                <a:ea typeface="Times New Roman"/>
                <a:cs typeface="Times New Roman"/>
                <a:sym typeface="Times New Roman"/>
              </a:rPr>
              <a:t>.</a:t>
            </a:r>
            <a:endParaRPr/>
          </a:p>
          <a:p>
            <a:pPr indent="-228600" lvl="1" marL="685800" rtl="0" algn="just">
              <a:lnSpc>
                <a:spcPct val="150000"/>
              </a:lnSpc>
              <a:spcBef>
                <a:spcPts val="500"/>
              </a:spcBef>
              <a:spcAft>
                <a:spcPts val="0"/>
              </a:spcAft>
              <a:buClr>
                <a:schemeClr val="dk1"/>
              </a:buClr>
              <a:buSzPts val="2400"/>
              <a:buChar char="•"/>
            </a:pPr>
            <a:r>
              <a:rPr lang="en-US">
                <a:solidFill>
                  <a:schemeClr val="dk1"/>
                </a:solidFill>
                <a:latin typeface="Times New Roman"/>
                <a:ea typeface="Times New Roman"/>
                <a:cs typeface="Times New Roman"/>
                <a:sym typeface="Times New Roman"/>
              </a:rPr>
              <a:t>Undesirable harmonics present </a:t>
            </a:r>
            <a:r>
              <a:rPr b="1" lang="en-US">
                <a:solidFill>
                  <a:schemeClr val="dk1"/>
                </a:solidFill>
                <a:latin typeface="Times New Roman"/>
                <a:ea typeface="Times New Roman"/>
                <a:cs typeface="Times New Roman"/>
                <a:sym typeface="Times New Roman"/>
              </a:rPr>
              <a:t>inside</a:t>
            </a:r>
            <a:r>
              <a:rPr lang="en-US">
                <a:solidFill>
                  <a:schemeClr val="dk1"/>
                </a:solidFill>
                <a:latin typeface="Times New Roman"/>
                <a:ea typeface="Times New Roman"/>
                <a:cs typeface="Times New Roman"/>
                <a:sym typeface="Times New Roman"/>
              </a:rPr>
              <a:t> the band: cause interference to </a:t>
            </a:r>
            <a:r>
              <a:rPr b="1" lang="en-US">
                <a:solidFill>
                  <a:schemeClr val="dk1"/>
                </a:solidFill>
                <a:latin typeface="Times New Roman"/>
                <a:ea typeface="Times New Roman"/>
                <a:cs typeface="Times New Roman"/>
                <a:sym typeface="Times New Roman"/>
              </a:rPr>
              <a:t>other users in the wireless system</a:t>
            </a:r>
            <a:r>
              <a:rPr lang="en-US">
                <a:solidFill>
                  <a:schemeClr val="dk1"/>
                </a:solidFill>
                <a:latin typeface="Times New Roman"/>
                <a:ea typeface="Times New Roman"/>
                <a:cs typeface="Times New Roman"/>
                <a:sym typeface="Times New Roman"/>
              </a:rPr>
              <a:t>.</a:t>
            </a:r>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idx="1" type="body"/>
          </p:nvPr>
        </p:nvSpPr>
        <p:spPr>
          <a:xfrm>
            <a:off x="333232" y="515438"/>
            <a:ext cx="11294660" cy="603548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The first US analog cellular system, the Advanced Mobile Phone System (AMPS), is based on FDMA/FDD. </a:t>
            </a:r>
            <a:endParaRPr/>
          </a:p>
          <a:p>
            <a:pPr indent="-228600" lvl="0" marL="228600" rtl="0" algn="l">
              <a:lnSpc>
                <a:spcPct val="90000"/>
              </a:lnSpc>
              <a:spcBef>
                <a:spcPts val="1000"/>
              </a:spcBef>
              <a:spcAft>
                <a:spcPts val="0"/>
              </a:spcAft>
              <a:buClr>
                <a:schemeClr val="dk1"/>
              </a:buClr>
              <a:buSzPct val="100000"/>
              <a:buChar char="•"/>
            </a:pPr>
            <a:r>
              <a:rPr lang="en-US"/>
              <a:t>A single user occupies a single channel while the call is in progress, and the single channel is actually two simplex channels which are frequency duplexed with a 45 MHz split. </a:t>
            </a:r>
            <a:endParaRPr/>
          </a:p>
          <a:p>
            <a:pPr indent="-228600" lvl="0" marL="228600" rtl="0" algn="l">
              <a:lnSpc>
                <a:spcPct val="90000"/>
              </a:lnSpc>
              <a:spcBef>
                <a:spcPts val="1000"/>
              </a:spcBef>
              <a:spcAft>
                <a:spcPts val="0"/>
              </a:spcAft>
              <a:buClr>
                <a:schemeClr val="dk1"/>
              </a:buClr>
              <a:buSzPct val="100000"/>
              <a:buChar char="•"/>
            </a:pPr>
            <a:r>
              <a:rPr lang="en-US"/>
              <a:t>When a call is completed, or when a handoff occurs, the channel is vacated so that another mobile subscriber may use it. </a:t>
            </a:r>
            <a:endParaRPr/>
          </a:p>
          <a:p>
            <a:pPr indent="-228600" lvl="0" marL="228600" rtl="0" algn="l">
              <a:lnSpc>
                <a:spcPct val="90000"/>
              </a:lnSpc>
              <a:spcBef>
                <a:spcPts val="1000"/>
              </a:spcBef>
              <a:spcAft>
                <a:spcPts val="0"/>
              </a:spcAft>
              <a:buClr>
                <a:schemeClr val="dk1"/>
              </a:buClr>
              <a:buSzPct val="100000"/>
              <a:buChar char="•"/>
            </a:pPr>
            <a:r>
              <a:rPr lang="en-US"/>
              <a:t>Multiple or simultaneous users are accommodated in AMPS by giving each user a unique channel. </a:t>
            </a:r>
            <a:endParaRPr/>
          </a:p>
          <a:p>
            <a:pPr indent="-228600" lvl="0" marL="228600" rtl="0" algn="l">
              <a:lnSpc>
                <a:spcPct val="90000"/>
              </a:lnSpc>
              <a:spcBef>
                <a:spcPts val="1000"/>
              </a:spcBef>
              <a:spcAft>
                <a:spcPts val="0"/>
              </a:spcAft>
              <a:buClr>
                <a:schemeClr val="dk1"/>
              </a:buClr>
              <a:buSzPct val="100000"/>
              <a:buChar char="•"/>
            </a:pPr>
            <a:r>
              <a:rPr lang="en-US"/>
              <a:t>Voice signals are sent on the forward channel from the base station to mobile unit, and on the reverse channel from the mobile unit to the base station.</a:t>
            </a:r>
            <a:endParaRPr/>
          </a:p>
          <a:p>
            <a:pPr indent="-228600" lvl="0" marL="228600" rtl="0" algn="l">
              <a:lnSpc>
                <a:spcPct val="90000"/>
              </a:lnSpc>
              <a:spcBef>
                <a:spcPts val="1000"/>
              </a:spcBef>
              <a:spcAft>
                <a:spcPts val="0"/>
              </a:spcAft>
              <a:buClr>
                <a:schemeClr val="dk1"/>
              </a:buClr>
              <a:buSzPct val="100000"/>
              <a:buChar char="•"/>
            </a:pPr>
            <a:r>
              <a:rPr lang="en-US"/>
              <a:t> In AMPS, analog narrowband frequency modulation (NBFM) is used to modulate the carrier. </a:t>
            </a:r>
            <a:endParaRPr/>
          </a:p>
          <a:p>
            <a:pPr indent="-228600" lvl="0" marL="228600" rtl="0" algn="l">
              <a:lnSpc>
                <a:spcPct val="90000"/>
              </a:lnSpc>
              <a:spcBef>
                <a:spcPts val="1000"/>
              </a:spcBef>
              <a:spcAft>
                <a:spcPts val="0"/>
              </a:spcAft>
              <a:buClr>
                <a:schemeClr val="dk1"/>
              </a:buClr>
              <a:buSzPct val="100000"/>
              <a:buChar char="•"/>
            </a:pPr>
            <a:r>
              <a:rPr lang="en-US"/>
              <a:t>The number of channels that can be simultaneously supported in a FDMA system is given by: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type="title"/>
          </p:nvPr>
        </p:nvSpPr>
        <p:spPr>
          <a:xfrm>
            <a:off x="1462812" y="163775"/>
            <a:ext cx="7886700" cy="65509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Times New Roman"/>
              <a:buNone/>
            </a:pPr>
            <a:r>
              <a:rPr b="1" lang="en-US">
                <a:solidFill>
                  <a:srgbClr val="C00000"/>
                </a:solidFill>
                <a:latin typeface="Times New Roman"/>
                <a:ea typeface="Times New Roman"/>
                <a:cs typeface="Times New Roman"/>
                <a:sym typeface="Times New Roman"/>
              </a:rPr>
              <a:t>Number of channels in FDMA</a:t>
            </a:r>
            <a:endParaRPr/>
          </a:p>
        </p:txBody>
      </p:sp>
      <p:pic>
        <p:nvPicPr>
          <p:cNvPr id="327" name="Google Shape;327;p37"/>
          <p:cNvPicPr preferRelativeResize="0"/>
          <p:nvPr>
            <p:ph idx="1" type="body"/>
          </p:nvPr>
        </p:nvPicPr>
        <p:blipFill rotWithShape="1">
          <a:blip r:embed="rId3">
            <a:alphaModFix/>
          </a:blip>
          <a:srcRect b="0" l="0" r="0" t="0"/>
          <a:stretch/>
        </p:blipFill>
        <p:spPr>
          <a:xfrm>
            <a:off x="1462812" y="2181420"/>
            <a:ext cx="8309114" cy="43926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type="title"/>
          </p:nvPr>
        </p:nvSpPr>
        <p:spPr>
          <a:xfrm>
            <a:off x="2261575" y="0"/>
            <a:ext cx="6447235" cy="82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4400"/>
              <a:buFont typeface="Times New Roman"/>
              <a:buNone/>
            </a:pPr>
            <a:r>
              <a:rPr b="1" lang="en-US">
                <a:solidFill>
                  <a:srgbClr val="C00000"/>
                </a:solidFill>
                <a:latin typeface="Times New Roman"/>
                <a:ea typeface="Times New Roman"/>
                <a:cs typeface="Times New Roman"/>
                <a:sym typeface="Times New Roman"/>
              </a:rPr>
              <a:t>TDMA</a:t>
            </a:r>
            <a:endParaRPr/>
          </a:p>
        </p:txBody>
      </p:sp>
      <p:sp>
        <p:nvSpPr>
          <p:cNvPr id="333" name="Google Shape;333;p38"/>
          <p:cNvSpPr txBox="1"/>
          <p:nvPr>
            <p:ph idx="1" type="body"/>
          </p:nvPr>
        </p:nvSpPr>
        <p:spPr>
          <a:xfrm>
            <a:off x="136478" y="825501"/>
            <a:ext cx="7902053" cy="5748843"/>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TDMA systems divide the channel time into frames. </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Each frame is further partitioned into time slots.</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In each slot only one user is allowed to either transmit or receive.</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Unlike FDMA, only digital data and digital modulation must be used.</a:t>
            </a:r>
            <a:endParaRPr/>
          </a:p>
          <a:p>
            <a:pPr indent="-228600" lvl="0" marL="228600" rtl="0" algn="just">
              <a:lnSpc>
                <a:spcPct val="15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Each user occupies a cyclically repeating time slot, so a channel may be thought of as a particular time slot of every frame.</a:t>
            </a:r>
            <a:endParaRPr/>
          </a:p>
          <a:p>
            <a:pPr indent="-76200" lvl="0" marL="228600" rtl="0" algn="just">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334" name="Google Shape;334;p38"/>
          <p:cNvPicPr preferRelativeResize="0"/>
          <p:nvPr/>
        </p:nvPicPr>
        <p:blipFill rotWithShape="1">
          <a:blip r:embed="rId3">
            <a:alphaModFix/>
          </a:blip>
          <a:srcRect b="0" l="0" r="0" t="0"/>
          <a:stretch/>
        </p:blipFill>
        <p:spPr>
          <a:xfrm>
            <a:off x="8219282" y="315066"/>
            <a:ext cx="3689139" cy="44896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type="title"/>
          </p:nvPr>
        </p:nvSpPr>
        <p:spPr>
          <a:xfrm>
            <a:off x="1883570" y="158199"/>
            <a:ext cx="6447235" cy="60801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Times New Roman"/>
              <a:buNone/>
            </a:pPr>
            <a:r>
              <a:rPr b="1" lang="en-US">
                <a:solidFill>
                  <a:srgbClr val="C00000"/>
                </a:solidFill>
                <a:latin typeface="Times New Roman"/>
                <a:ea typeface="Times New Roman"/>
                <a:cs typeface="Times New Roman"/>
                <a:sym typeface="Times New Roman"/>
              </a:rPr>
              <a:t>Features of TDMA</a:t>
            </a:r>
            <a:endParaRPr/>
          </a:p>
        </p:txBody>
      </p:sp>
      <p:sp>
        <p:nvSpPr>
          <p:cNvPr id="340" name="Google Shape;340;p39"/>
          <p:cNvSpPr txBox="1"/>
          <p:nvPr>
            <p:ph idx="1" type="body"/>
          </p:nvPr>
        </p:nvSpPr>
        <p:spPr>
          <a:xfrm>
            <a:off x="436729" y="1196976"/>
            <a:ext cx="10022552" cy="5272063"/>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Shares single carrier frequency with several users.</a:t>
            </a:r>
            <a:endParaRPr/>
          </a:p>
          <a:p>
            <a:pPr indent="-228600" lvl="0" marL="228600" rtl="0" algn="just">
              <a:lnSpc>
                <a:spcPct val="15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Burst transmission</a:t>
            </a:r>
            <a:r>
              <a:rPr lang="en-US" sz="2400">
                <a:latin typeface="Times New Roman"/>
                <a:ea typeface="Times New Roman"/>
                <a:cs typeface="Times New Roman"/>
                <a:sym typeface="Times New Roman"/>
              </a:rPr>
              <a:t>: data transmission is non continuous, but occurs in bursts.</a:t>
            </a:r>
            <a:endParaRPr/>
          </a:p>
          <a:p>
            <a:pPr indent="-228600" lvl="0" marL="228600" rtl="0" algn="just">
              <a:lnSpc>
                <a:spcPct val="15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Low Battery Consumption</a:t>
            </a:r>
            <a:r>
              <a:rPr lang="en-US" sz="2400">
                <a:latin typeface="Times New Roman"/>
                <a:ea typeface="Times New Roman"/>
                <a:cs typeface="Times New Roman"/>
                <a:sym typeface="Times New Roman"/>
              </a:rPr>
              <a:t>: Transmitter can be turned off during idle period (when not in use).</a:t>
            </a:r>
            <a:endParaRPr/>
          </a:p>
          <a:p>
            <a:pPr indent="-228600" lvl="0" marL="228600" rtl="0" algn="just">
              <a:lnSpc>
                <a:spcPct val="15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Narrow or wide bandwidth </a:t>
            </a:r>
            <a:r>
              <a:rPr lang="en-US" sz="2400">
                <a:latin typeface="Times New Roman"/>
                <a:ea typeface="Times New Roman"/>
                <a:cs typeface="Times New Roman"/>
                <a:sym typeface="Times New Roman"/>
              </a:rPr>
              <a:t>– depends on factors such as modulation scheme, number of voice channels per carrier channel.</a:t>
            </a:r>
            <a:endParaRPr/>
          </a:p>
          <a:p>
            <a:pPr indent="-228600" lvl="0" marL="228600" rtl="0" algn="just">
              <a:lnSpc>
                <a:spcPct val="15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Simpler Handoff: </a:t>
            </a:r>
            <a:r>
              <a:rPr lang="en-US" sz="2400">
                <a:latin typeface="Times New Roman"/>
                <a:ea typeface="Times New Roman"/>
                <a:cs typeface="Times New Roman"/>
                <a:sym typeface="Times New Roman"/>
              </a:rPr>
              <a:t>MAHO by listening to neighboring base station during the idle slot of the TDMA frame.</a:t>
            </a:r>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idx="1" type="body"/>
          </p:nvPr>
        </p:nvSpPr>
        <p:spPr>
          <a:xfrm>
            <a:off x="349921" y="1347953"/>
            <a:ext cx="11212642" cy="498460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800"/>
              <a:buChar char="•"/>
            </a:pPr>
            <a:r>
              <a:rPr b="0" i="0" lang="en-US">
                <a:solidFill>
                  <a:srgbClr val="273239"/>
                </a:solidFill>
                <a:latin typeface="Arial"/>
                <a:ea typeface="Arial"/>
                <a:cs typeface="Arial"/>
                <a:sym typeface="Arial"/>
              </a:rPr>
              <a:t>Two devices (transmitter and receiver) must use </a:t>
            </a:r>
            <a:r>
              <a:rPr b="0" i="0" lang="en-US">
                <a:solidFill>
                  <a:srgbClr val="FF0000"/>
                </a:solidFill>
                <a:latin typeface="Arial"/>
                <a:ea typeface="Arial"/>
                <a:cs typeface="Arial"/>
                <a:sym typeface="Arial"/>
              </a:rPr>
              <a:t>same frequency </a:t>
            </a:r>
            <a:r>
              <a:rPr b="0" i="0" lang="en-US">
                <a:solidFill>
                  <a:srgbClr val="273239"/>
                </a:solidFill>
                <a:latin typeface="Arial"/>
                <a:ea typeface="Arial"/>
                <a:cs typeface="Arial"/>
                <a:sym typeface="Arial"/>
              </a:rPr>
              <a:t>(or channel) to be able to communicate with each other.</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Arial"/>
                <a:ea typeface="Arial"/>
                <a:cs typeface="Arial"/>
                <a:sym typeface="Arial"/>
              </a:rPr>
              <a:t> If a large number of wireless devices communicate at same time, </a:t>
            </a:r>
            <a:r>
              <a:rPr b="0" i="0" lang="en-US">
                <a:solidFill>
                  <a:srgbClr val="FF0000"/>
                </a:solidFill>
                <a:latin typeface="Arial"/>
                <a:ea typeface="Arial"/>
                <a:cs typeface="Arial"/>
                <a:sym typeface="Arial"/>
              </a:rPr>
              <a:t>radio frequency can cause interference </a:t>
            </a:r>
            <a:r>
              <a:rPr b="0" i="0" lang="en-US">
                <a:solidFill>
                  <a:srgbClr val="273239"/>
                </a:solidFill>
                <a:latin typeface="Arial"/>
                <a:ea typeface="Arial"/>
                <a:cs typeface="Arial"/>
                <a:sym typeface="Arial"/>
              </a:rPr>
              <a:t>with each other.</a:t>
            </a:r>
            <a:endParaRPr/>
          </a:p>
          <a:p>
            <a:pPr indent="-50800" lvl="0" marL="228600" rtl="0" algn="l">
              <a:lnSpc>
                <a:spcPct val="90000"/>
              </a:lnSpc>
              <a:spcBef>
                <a:spcPts val="1000"/>
              </a:spcBef>
              <a:spcAft>
                <a:spcPts val="0"/>
              </a:spcAft>
              <a:buClr>
                <a:schemeClr val="dk1"/>
              </a:buClr>
              <a:buSzPts val="2800"/>
              <a:buNone/>
            </a:pPr>
            <a:r>
              <a:t/>
            </a:r>
            <a:endParaRPr>
              <a:solidFill>
                <a:srgbClr val="273239"/>
              </a:solidFill>
              <a:latin typeface="Arial"/>
              <a:ea typeface="Arial"/>
              <a:cs typeface="Arial"/>
              <a:sym typeface="Arial"/>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Arial"/>
                <a:ea typeface="Arial"/>
                <a:cs typeface="Arial"/>
                <a:sym typeface="Arial"/>
              </a:rPr>
              <a:t> Interference increases as no of devices increases. </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Arial"/>
                <a:ea typeface="Arial"/>
                <a:cs typeface="Arial"/>
                <a:sym typeface="Arial"/>
              </a:rPr>
              <a:t>For effective use of media, all wireless devices operate in </a:t>
            </a:r>
            <a:r>
              <a:rPr b="0" i="0" lang="en-US">
                <a:solidFill>
                  <a:srgbClr val="FF0000"/>
                </a:solidFill>
                <a:latin typeface="Arial"/>
                <a:ea typeface="Arial"/>
                <a:cs typeface="Arial"/>
                <a:sym typeface="Arial"/>
              </a:rPr>
              <a:t>half duplex mode to avoid collision or interference.</a:t>
            </a:r>
            <a:endParaRPr>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1725268" y="87314"/>
            <a:ext cx="7886700" cy="9331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Times New Roman"/>
              <a:buNone/>
            </a:pPr>
            <a:r>
              <a:rPr b="1" lang="en-US">
                <a:solidFill>
                  <a:srgbClr val="C00000"/>
                </a:solidFill>
                <a:latin typeface="Times New Roman"/>
                <a:ea typeface="Times New Roman"/>
                <a:cs typeface="Times New Roman"/>
                <a:sym typeface="Times New Roman"/>
              </a:rPr>
              <a:t>Features of TDMA</a:t>
            </a:r>
            <a:endParaRPr>
              <a:solidFill>
                <a:srgbClr val="C00000"/>
              </a:solidFill>
            </a:endParaRPr>
          </a:p>
        </p:txBody>
      </p:sp>
      <p:sp>
        <p:nvSpPr>
          <p:cNvPr id="346" name="Google Shape;346;p40"/>
          <p:cNvSpPr txBox="1"/>
          <p:nvPr>
            <p:ph idx="1" type="body"/>
          </p:nvPr>
        </p:nvSpPr>
        <p:spPr>
          <a:xfrm>
            <a:off x="1037230" y="1285461"/>
            <a:ext cx="9412109" cy="5287617"/>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150000"/>
              </a:lnSpc>
              <a:spcBef>
                <a:spcPts val="0"/>
              </a:spcBef>
              <a:spcAft>
                <a:spcPts val="0"/>
              </a:spcAft>
              <a:buClr>
                <a:schemeClr val="dk1"/>
              </a:buClr>
              <a:buSzPts val="2800"/>
              <a:buChar char="•"/>
            </a:pPr>
            <a:r>
              <a:rPr b="1" lang="en-US">
                <a:solidFill>
                  <a:schemeClr val="dk1"/>
                </a:solidFill>
                <a:latin typeface="Times New Roman"/>
                <a:ea typeface="Times New Roman"/>
                <a:cs typeface="Times New Roman"/>
                <a:sym typeface="Times New Roman"/>
              </a:rPr>
              <a:t>No Duplexers used: </a:t>
            </a:r>
            <a:r>
              <a:rPr lang="en-US">
                <a:solidFill>
                  <a:schemeClr val="dk1"/>
                </a:solidFill>
                <a:latin typeface="Times New Roman"/>
                <a:ea typeface="Times New Roman"/>
                <a:cs typeface="Times New Roman"/>
                <a:sym typeface="Times New Roman"/>
              </a:rPr>
              <a:t>uses different time slots for transmission and reception.</a:t>
            </a:r>
            <a:endParaRPr b="1">
              <a:solidFill>
                <a:schemeClr val="dk1"/>
              </a:solidFill>
              <a:latin typeface="Times New Roman"/>
              <a:ea typeface="Times New Roman"/>
              <a:cs typeface="Times New Roman"/>
              <a:sym typeface="Times New Roman"/>
            </a:endParaRPr>
          </a:p>
          <a:p>
            <a:pPr indent="-228600" lvl="0" marL="228600" rtl="0" algn="just">
              <a:lnSpc>
                <a:spcPct val="150000"/>
              </a:lnSpc>
              <a:spcBef>
                <a:spcPts val="1000"/>
              </a:spcBef>
              <a:spcAft>
                <a:spcPts val="0"/>
              </a:spcAft>
              <a:buClr>
                <a:schemeClr val="dk1"/>
              </a:buClr>
              <a:buSzPts val="2800"/>
              <a:buChar char="•"/>
            </a:pPr>
            <a:r>
              <a:rPr b="1" lang="en-US">
                <a:solidFill>
                  <a:schemeClr val="dk1"/>
                </a:solidFill>
                <a:latin typeface="Times New Roman"/>
                <a:ea typeface="Times New Roman"/>
                <a:cs typeface="Times New Roman"/>
                <a:sym typeface="Times New Roman"/>
              </a:rPr>
              <a:t>Adaptive equalizer</a:t>
            </a:r>
            <a:r>
              <a:rPr lang="en-US">
                <a:solidFill>
                  <a:schemeClr val="dk1"/>
                </a:solidFill>
                <a:latin typeface="Times New Roman"/>
                <a:ea typeface="Times New Roman"/>
                <a:cs typeface="Times New Roman"/>
                <a:sym typeface="Times New Roman"/>
              </a:rPr>
              <a:t>– Higher transmission symbol rate, hence resulting in high ISI</a:t>
            </a:r>
            <a:endParaRPr/>
          </a:p>
          <a:p>
            <a:pPr indent="-228600" lvl="0" marL="228600" rtl="0" algn="just">
              <a:lnSpc>
                <a:spcPct val="150000"/>
              </a:lnSpc>
              <a:spcBef>
                <a:spcPts val="1000"/>
              </a:spcBef>
              <a:spcAft>
                <a:spcPts val="0"/>
              </a:spcAft>
              <a:buClr>
                <a:schemeClr val="dk1"/>
              </a:buClr>
              <a:buSzPts val="2800"/>
              <a:buChar char="•"/>
            </a:pPr>
            <a:r>
              <a:rPr b="1" lang="en-US">
                <a:solidFill>
                  <a:schemeClr val="dk1"/>
                </a:solidFill>
                <a:latin typeface="Times New Roman"/>
                <a:ea typeface="Times New Roman"/>
                <a:cs typeface="Times New Roman"/>
                <a:sym typeface="Times New Roman"/>
              </a:rPr>
              <a:t>High synchronization overhead </a:t>
            </a:r>
            <a:r>
              <a:rPr lang="en-US">
                <a:solidFill>
                  <a:schemeClr val="dk1"/>
                </a:solidFill>
                <a:latin typeface="Times New Roman"/>
                <a:ea typeface="Times New Roman"/>
                <a:cs typeface="Times New Roman"/>
                <a:sym typeface="Times New Roman"/>
              </a:rPr>
              <a:t>– as transmission are slotted, receivers to be synchronized for each data burst.</a:t>
            </a:r>
            <a:endParaRPr/>
          </a:p>
          <a:p>
            <a:pPr indent="-228600" lvl="0" marL="228600" rtl="0" algn="just">
              <a:lnSpc>
                <a:spcPct val="150000"/>
              </a:lnSpc>
              <a:spcBef>
                <a:spcPts val="1000"/>
              </a:spcBef>
              <a:spcAft>
                <a:spcPts val="0"/>
              </a:spcAft>
              <a:buClr>
                <a:schemeClr val="dk1"/>
              </a:buClr>
              <a:buSzPts val="2800"/>
              <a:buChar char="•"/>
            </a:pPr>
            <a:r>
              <a:rPr b="1" lang="en-US">
                <a:solidFill>
                  <a:schemeClr val="dk1"/>
                </a:solidFill>
                <a:latin typeface="Times New Roman"/>
                <a:ea typeface="Times New Roman"/>
                <a:cs typeface="Times New Roman"/>
                <a:sym typeface="Times New Roman"/>
              </a:rPr>
              <a:t>Guard slots</a:t>
            </a:r>
            <a:r>
              <a:rPr lang="en-US">
                <a:solidFill>
                  <a:schemeClr val="dk1"/>
                </a:solidFill>
                <a:latin typeface="Times New Roman"/>
                <a:ea typeface="Times New Roman"/>
                <a:cs typeface="Times New Roman"/>
                <a:sym typeface="Times New Roman"/>
              </a:rPr>
              <a:t>: necessary to separate users. With minimum guard time.</a:t>
            </a:r>
            <a:endParaRPr/>
          </a:p>
          <a:p>
            <a:pPr indent="-50800" lvl="0" marL="228600" rtl="0" algn="l">
              <a:lnSpc>
                <a:spcPct val="90000"/>
              </a:lnSpc>
              <a:spcBef>
                <a:spcPts val="1000"/>
              </a:spcBef>
              <a:spcAft>
                <a:spcPts val="0"/>
              </a:spcAft>
              <a:buClr>
                <a:schemeClr val="dk1"/>
              </a:buClr>
              <a:buSzPts val="2800"/>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3009900" y="0"/>
            <a:ext cx="6172200" cy="895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Times New Roman"/>
              <a:buNone/>
            </a:pPr>
            <a:r>
              <a:rPr b="1" lang="en-US">
                <a:solidFill>
                  <a:srgbClr val="C00000"/>
                </a:solidFill>
                <a:latin typeface="Times New Roman"/>
                <a:ea typeface="Times New Roman"/>
                <a:cs typeface="Times New Roman"/>
                <a:sym typeface="Times New Roman"/>
              </a:rPr>
              <a:t>TDMA  FRAME</a:t>
            </a:r>
            <a:endParaRPr/>
          </a:p>
        </p:txBody>
      </p:sp>
      <p:grpSp>
        <p:nvGrpSpPr>
          <p:cNvPr id="352" name="Google Shape;352;p41"/>
          <p:cNvGrpSpPr/>
          <p:nvPr/>
        </p:nvGrpSpPr>
        <p:grpSpPr>
          <a:xfrm>
            <a:off x="2276242" y="1127920"/>
            <a:ext cx="7639516" cy="4602163"/>
            <a:chOff x="624" y="1031"/>
            <a:chExt cx="4416" cy="2845"/>
          </a:xfrm>
        </p:grpSpPr>
        <p:sp>
          <p:nvSpPr>
            <p:cNvPr id="353" name="Google Shape;353;p41"/>
            <p:cNvSpPr/>
            <p:nvPr/>
          </p:nvSpPr>
          <p:spPr>
            <a:xfrm>
              <a:off x="720" y="1344"/>
              <a:ext cx="720"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Preamble</a:t>
              </a:r>
              <a:endParaRPr/>
            </a:p>
          </p:txBody>
        </p:sp>
        <p:sp>
          <p:nvSpPr>
            <p:cNvPr id="354" name="Google Shape;354;p41"/>
            <p:cNvSpPr/>
            <p:nvPr/>
          </p:nvSpPr>
          <p:spPr>
            <a:xfrm>
              <a:off x="1440" y="1344"/>
              <a:ext cx="2688" cy="336"/>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Information</a:t>
              </a:r>
              <a:endParaRPr/>
            </a:p>
          </p:txBody>
        </p:sp>
        <p:sp>
          <p:nvSpPr>
            <p:cNvPr id="355" name="Google Shape;355;p41"/>
            <p:cNvSpPr/>
            <p:nvPr/>
          </p:nvSpPr>
          <p:spPr>
            <a:xfrm>
              <a:off x="4128" y="1344"/>
              <a:ext cx="912"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Trail Bits</a:t>
              </a:r>
              <a:endParaRPr/>
            </a:p>
          </p:txBody>
        </p:sp>
        <p:sp>
          <p:nvSpPr>
            <p:cNvPr id="356" name="Google Shape;356;p41"/>
            <p:cNvSpPr/>
            <p:nvPr/>
          </p:nvSpPr>
          <p:spPr>
            <a:xfrm>
              <a:off x="1008" y="2112"/>
              <a:ext cx="624"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Slot 1</a:t>
              </a:r>
              <a:endParaRPr/>
            </a:p>
          </p:txBody>
        </p:sp>
        <p:sp>
          <p:nvSpPr>
            <p:cNvPr id="357" name="Google Shape;357;p41"/>
            <p:cNvSpPr/>
            <p:nvPr/>
          </p:nvSpPr>
          <p:spPr>
            <a:xfrm>
              <a:off x="1632" y="2112"/>
              <a:ext cx="624"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Slot 2</a:t>
              </a:r>
              <a:endParaRPr/>
            </a:p>
          </p:txBody>
        </p:sp>
        <p:sp>
          <p:nvSpPr>
            <p:cNvPr id="358" name="Google Shape;358;p41"/>
            <p:cNvSpPr/>
            <p:nvPr/>
          </p:nvSpPr>
          <p:spPr>
            <a:xfrm>
              <a:off x="2880" y="2112"/>
              <a:ext cx="1200"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a:t>
              </a:r>
              <a:endParaRPr/>
            </a:p>
          </p:txBody>
        </p:sp>
        <p:sp>
          <p:nvSpPr>
            <p:cNvPr id="359" name="Google Shape;359;p41"/>
            <p:cNvSpPr/>
            <p:nvPr/>
          </p:nvSpPr>
          <p:spPr>
            <a:xfrm>
              <a:off x="2256" y="2112"/>
              <a:ext cx="624" cy="336"/>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Slot 3</a:t>
              </a:r>
              <a:endParaRPr/>
            </a:p>
          </p:txBody>
        </p:sp>
        <p:sp>
          <p:nvSpPr>
            <p:cNvPr id="360" name="Google Shape;360;p41"/>
            <p:cNvSpPr/>
            <p:nvPr/>
          </p:nvSpPr>
          <p:spPr>
            <a:xfrm>
              <a:off x="4080" y="2112"/>
              <a:ext cx="624"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Slot N</a:t>
              </a:r>
              <a:endParaRPr/>
            </a:p>
          </p:txBody>
        </p:sp>
        <p:sp>
          <p:nvSpPr>
            <p:cNvPr id="361" name="Google Shape;361;p41"/>
            <p:cNvSpPr/>
            <p:nvPr/>
          </p:nvSpPr>
          <p:spPr>
            <a:xfrm>
              <a:off x="624" y="2880"/>
              <a:ext cx="480"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Noto Sans Symbols"/>
                <a:buNone/>
              </a:pPr>
              <a:r>
                <a:rPr b="1" lang="en-US" sz="1400">
                  <a:solidFill>
                    <a:srgbClr val="000000"/>
                  </a:solidFill>
                  <a:latin typeface="Arial"/>
                  <a:ea typeface="Arial"/>
                  <a:cs typeface="Arial"/>
                  <a:sym typeface="Arial"/>
                </a:rPr>
                <a:t>Guard </a:t>
              </a:r>
              <a:endParaRPr/>
            </a:p>
            <a:p>
              <a:pPr indent="0" lvl="0" marL="0" marR="0" rtl="0" algn="ctr">
                <a:spcBef>
                  <a:spcPts val="0"/>
                </a:spcBef>
                <a:spcAft>
                  <a:spcPts val="0"/>
                </a:spcAft>
                <a:buClr>
                  <a:srgbClr val="000000"/>
                </a:buClr>
                <a:buSzPts val="1400"/>
                <a:buFont typeface="Noto Sans Symbols"/>
                <a:buNone/>
              </a:pPr>
              <a:r>
                <a:rPr b="1" lang="en-US" sz="1400">
                  <a:solidFill>
                    <a:srgbClr val="000000"/>
                  </a:solidFill>
                  <a:latin typeface="Arial"/>
                  <a:ea typeface="Arial"/>
                  <a:cs typeface="Arial"/>
                  <a:sym typeface="Arial"/>
                </a:rPr>
                <a:t>Bits</a:t>
              </a:r>
              <a:endParaRPr/>
            </a:p>
          </p:txBody>
        </p:sp>
        <p:sp>
          <p:nvSpPr>
            <p:cNvPr id="362" name="Google Shape;362;p41"/>
            <p:cNvSpPr/>
            <p:nvPr/>
          </p:nvSpPr>
          <p:spPr>
            <a:xfrm>
              <a:off x="1104" y="2880"/>
              <a:ext cx="528"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Noto Sans Symbols"/>
                <a:buNone/>
              </a:pPr>
              <a:r>
                <a:rPr b="1" lang="en-US" sz="1400">
                  <a:solidFill>
                    <a:srgbClr val="000000"/>
                  </a:solidFill>
                  <a:latin typeface="Arial"/>
                  <a:ea typeface="Arial"/>
                  <a:cs typeface="Arial"/>
                  <a:sym typeface="Arial"/>
                </a:rPr>
                <a:t>Sync </a:t>
              </a:r>
              <a:endParaRPr/>
            </a:p>
            <a:p>
              <a:pPr indent="0" lvl="0" marL="0" marR="0" rtl="0" algn="ctr">
                <a:spcBef>
                  <a:spcPts val="0"/>
                </a:spcBef>
                <a:spcAft>
                  <a:spcPts val="0"/>
                </a:spcAft>
                <a:buClr>
                  <a:srgbClr val="000000"/>
                </a:buClr>
                <a:buSzPts val="1400"/>
                <a:buFont typeface="Noto Sans Symbols"/>
                <a:buNone/>
              </a:pPr>
              <a:r>
                <a:rPr b="1" lang="en-US" sz="1400">
                  <a:solidFill>
                    <a:srgbClr val="000000"/>
                  </a:solidFill>
                  <a:latin typeface="Arial"/>
                  <a:ea typeface="Arial"/>
                  <a:cs typeface="Arial"/>
                  <a:sym typeface="Arial"/>
                </a:rPr>
                <a:t>Bits</a:t>
              </a:r>
              <a:endParaRPr/>
            </a:p>
          </p:txBody>
        </p:sp>
        <p:sp>
          <p:nvSpPr>
            <p:cNvPr id="363" name="Google Shape;363;p41"/>
            <p:cNvSpPr/>
            <p:nvPr/>
          </p:nvSpPr>
          <p:spPr>
            <a:xfrm>
              <a:off x="4176" y="2880"/>
              <a:ext cx="384"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Noto Sans Symbols"/>
                <a:buNone/>
              </a:pPr>
              <a:r>
                <a:rPr b="1" lang="en-US" sz="1400">
                  <a:solidFill>
                    <a:srgbClr val="000000"/>
                  </a:solidFill>
                  <a:latin typeface="Arial"/>
                  <a:ea typeface="Arial"/>
                  <a:cs typeface="Arial"/>
                  <a:sym typeface="Arial"/>
                </a:rPr>
                <a:t>CRC</a:t>
              </a:r>
              <a:endParaRPr/>
            </a:p>
          </p:txBody>
        </p:sp>
        <p:sp>
          <p:nvSpPr>
            <p:cNvPr id="364" name="Google Shape;364;p41"/>
            <p:cNvSpPr/>
            <p:nvPr/>
          </p:nvSpPr>
          <p:spPr>
            <a:xfrm>
              <a:off x="2112" y="2880"/>
              <a:ext cx="2064" cy="336"/>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Information</a:t>
              </a:r>
              <a:endParaRPr/>
            </a:p>
          </p:txBody>
        </p:sp>
        <p:cxnSp>
          <p:nvCxnSpPr>
            <p:cNvPr id="365" name="Google Shape;365;p41"/>
            <p:cNvCxnSpPr/>
            <p:nvPr/>
          </p:nvCxnSpPr>
          <p:spPr>
            <a:xfrm flipH="1">
              <a:off x="1008" y="1680"/>
              <a:ext cx="432" cy="432"/>
            </a:xfrm>
            <a:prstGeom prst="straightConnector1">
              <a:avLst/>
            </a:prstGeom>
            <a:noFill/>
            <a:ln cap="flat" cmpd="sng" w="9525">
              <a:solidFill>
                <a:schemeClr val="dk1"/>
              </a:solidFill>
              <a:prstDash val="solid"/>
              <a:round/>
              <a:headEnd len="med" w="med" type="none"/>
              <a:tailEnd len="med" w="med" type="none"/>
            </a:ln>
          </p:spPr>
        </p:cxnSp>
        <p:cxnSp>
          <p:nvCxnSpPr>
            <p:cNvPr id="366" name="Google Shape;366;p41"/>
            <p:cNvCxnSpPr/>
            <p:nvPr/>
          </p:nvCxnSpPr>
          <p:spPr>
            <a:xfrm>
              <a:off x="4128" y="1680"/>
              <a:ext cx="576" cy="432"/>
            </a:xfrm>
            <a:prstGeom prst="straightConnector1">
              <a:avLst/>
            </a:prstGeom>
            <a:noFill/>
            <a:ln cap="flat" cmpd="sng" w="9525">
              <a:solidFill>
                <a:schemeClr val="dk1"/>
              </a:solidFill>
              <a:prstDash val="solid"/>
              <a:round/>
              <a:headEnd len="med" w="med" type="none"/>
              <a:tailEnd len="med" w="med" type="none"/>
            </a:ln>
          </p:spPr>
        </p:cxnSp>
        <p:cxnSp>
          <p:nvCxnSpPr>
            <p:cNvPr id="367" name="Google Shape;367;p41"/>
            <p:cNvCxnSpPr/>
            <p:nvPr/>
          </p:nvCxnSpPr>
          <p:spPr>
            <a:xfrm flipH="1">
              <a:off x="624" y="2448"/>
              <a:ext cx="1632" cy="432"/>
            </a:xfrm>
            <a:prstGeom prst="straightConnector1">
              <a:avLst/>
            </a:prstGeom>
            <a:noFill/>
            <a:ln cap="flat" cmpd="sng" w="9525">
              <a:solidFill>
                <a:schemeClr val="dk1"/>
              </a:solidFill>
              <a:prstDash val="solid"/>
              <a:round/>
              <a:headEnd len="med" w="med" type="none"/>
              <a:tailEnd len="med" w="med" type="none"/>
            </a:ln>
          </p:spPr>
        </p:cxnSp>
        <p:cxnSp>
          <p:nvCxnSpPr>
            <p:cNvPr id="368" name="Google Shape;368;p41"/>
            <p:cNvCxnSpPr/>
            <p:nvPr/>
          </p:nvCxnSpPr>
          <p:spPr>
            <a:xfrm>
              <a:off x="2880" y="2448"/>
              <a:ext cx="1680" cy="432"/>
            </a:xfrm>
            <a:prstGeom prst="straightConnector1">
              <a:avLst/>
            </a:prstGeom>
            <a:noFill/>
            <a:ln cap="flat" cmpd="sng" w="9525">
              <a:solidFill>
                <a:schemeClr val="dk1"/>
              </a:solidFill>
              <a:prstDash val="solid"/>
              <a:round/>
              <a:headEnd len="med" w="med" type="none"/>
              <a:tailEnd len="med" w="med" type="none"/>
            </a:ln>
          </p:spPr>
        </p:cxnSp>
        <p:cxnSp>
          <p:nvCxnSpPr>
            <p:cNvPr id="369" name="Google Shape;369;p41"/>
            <p:cNvCxnSpPr/>
            <p:nvPr/>
          </p:nvCxnSpPr>
          <p:spPr>
            <a:xfrm>
              <a:off x="720" y="1248"/>
              <a:ext cx="4320" cy="0"/>
            </a:xfrm>
            <a:prstGeom prst="straightConnector1">
              <a:avLst/>
            </a:prstGeom>
            <a:noFill/>
            <a:ln cap="flat" cmpd="sng" w="9525">
              <a:solidFill>
                <a:schemeClr val="dk1"/>
              </a:solidFill>
              <a:prstDash val="solid"/>
              <a:round/>
              <a:headEnd len="med" w="med" type="triangle"/>
              <a:tailEnd len="med" w="med" type="triangle"/>
            </a:ln>
          </p:spPr>
        </p:cxnSp>
        <p:sp>
          <p:nvSpPr>
            <p:cNvPr id="370" name="Google Shape;370;p41"/>
            <p:cNvSpPr txBox="1"/>
            <p:nvPr/>
          </p:nvSpPr>
          <p:spPr>
            <a:xfrm>
              <a:off x="2208" y="1031"/>
              <a:ext cx="1187" cy="2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One TDMA Frame</a:t>
              </a:r>
              <a:endParaRPr/>
            </a:p>
          </p:txBody>
        </p:sp>
        <p:cxnSp>
          <p:nvCxnSpPr>
            <p:cNvPr id="371" name="Google Shape;371;p41"/>
            <p:cNvCxnSpPr/>
            <p:nvPr/>
          </p:nvCxnSpPr>
          <p:spPr>
            <a:xfrm>
              <a:off x="624" y="3360"/>
              <a:ext cx="3936" cy="0"/>
            </a:xfrm>
            <a:prstGeom prst="straightConnector1">
              <a:avLst/>
            </a:prstGeom>
            <a:noFill/>
            <a:ln cap="flat" cmpd="sng" w="9525">
              <a:solidFill>
                <a:schemeClr val="dk1"/>
              </a:solidFill>
              <a:prstDash val="solid"/>
              <a:round/>
              <a:headEnd len="med" w="med" type="triangle"/>
              <a:tailEnd len="med" w="med" type="triangle"/>
            </a:ln>
          </p:spPr>
        </p:cxnSp>
        <p:sp>
          <p:nvSpPr>
            <p:cNvPr id="372" name="Google Shape;372;p41"/>
            <p:cNvSpPr txBox="1"/>
            <p:nvPr/>
          </p:nvSpPr>
          <p:spPr>
            <a:xfrm>
              <a:off x="2332" y="3360"/>
              <a:ext cx="1031" cy="2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One TDMA Slot</a:t>
              </a:r>
              <a:endParaRPr/>
            </a:p>
          </p:txBody>
        </p:sp>
        <p:sp>
          <p:nvSpPr>
            <p:cNvPr id="373" name="Google Shape;373;p41"/>
            <p:cNvSpPr txBox="1"/>
            <p:nvPr/>
          </p:nvSpPr>
          <p:spPr>
            <a:xfrm>
              <a:off x="2140" y="3648"/>
              <a:ext cx="1523" cy="2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800"/>
                <a:buFont typeface="Noto Sans Symbols"/>
                <a:buNone/>
              </a:pPr>
              <a:r>
                <a:rPr lang="en-US" sz="1800">
                  <a:solidFill>
                    <a:srgbClr val="000000"/>
                  </a:solidFill>
                  <a:latin typeface="Arial"/>
                  <a:ea typeface="Arial"/>
                  <a:cs typeface="Arial"/>
                  <a:sym typeface="Arial"/>
                </a:rPr>
                <a:t>A Frame repeats in time</a:t>
              </a:r>
              <a:endParaRPr/>
            </a:p>
          </p:txBody>
        </p:sp>
        <p:sp>
          <p:nvSpPr>
            <p:cNvPr id="374" name="Google Shape;374;p41"/>
            <p:cNvSpPr/>
            <p:nvPr/>
          </p:nvSpPr>
          <p:spPr>
            <a:xfrm>
              <a:off x="1632" y="2880"/>
              <a:ext cx="480" cy="336"/>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400"/>
                <a:buFont typeface="Noto Sans Symbols"/>
                <a:buNone/>
              </a:pPr>
              <a:r>
                <a:rPr b="1" lang="en-US" sz="1400">
                  <a:solidFill>
                    <a:srgbClr val="000000"/>
                  </a:solidFill>
                  <a:latin typeface="Arial"/>
                  <a:ea typeface="Arial"/>
                  <a:cs typeface="Arial"/>
                  <a:sym typeface="Arial"/>
                </a:rPr>
                <a:t>Control </a:t>
              </a:r>
              <a:endParaRPr/>
            </a:p>
            <a:p>
              <a:pPr indent="0" lvl="0" marL="0" marR="0" rtl="0" algn="ctr">
                <a:spcBef>
                  <a:spcPts val="0"/>
                </a:spcBef>
                <a:spcAft>
                  <a:spcPts val="0"/>
                </a:spcAft>
                <a:buClr>
                  <a:srgbClr val="000000"/>
                </a:buClr>
                <a:buSzPts val="1400"/>
                <a:buFont typeface="Noto Sans Symbols"/>
                <a:buNone/>
              </a:pPr>
              <a:r>
                <a:rPr b="1" lang="en-US" sz="1400">
                  <a:solidFill>
                    <a:srgbClr val="000000"/>
                  </a:solidFill>
                  <a:latin typeface="Arial"/>
                  <a:ea typeface="Arial"/>
                  <a:cs typeface="Arial"/>
                  <a:sym typeface="Arial"/>
                </a:rPr>
                <a:t>Bits</a:t>
              </a:r>
              <a:endParaRPr/>
            </a:p>
          </p:txBody>
        </p:sp>
      </p:grpSp>
      <p:sp>
        <p:nvSpPr>
          <p:cNvPr id="375" name="Google Shape;375;p41"/>
          <p:cNvSpPr txBox="1"/>
          <p:nvPr/>
        </p:nvSpPr>
        <p:spPr>
          <a:xfrm>
            <a:off x="1874084" y="5833215"/>
            <a:ext cx="8155781" cy="1200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2400"/>
              <a:buFont typeface="Noto Sans Symbols"/>
              <a:buNone/>
            </a:pPr>
            <a:r>
              <a:rPr b="1" lang="en-US" sz="2400">
                <a:solidFill>
                  <a:srgbClr val="000000"/>
                </a:solidFill>
                <a:latin typeface="Times New Roman"/>
                <a:ea typeface="Times New Roman"/>
                <a:cs typeface="Times New Roman"/>
                <a:sym typeface="Times New Roman"/>
              </a:rPr>
              <a:t>Preamble 🡪 </a:t>
            </a:r>
            <a:r>
              <a:rPr lang="en-US" sz="2400">
                <a:solidFill>
                  <a:srgbClr val="000000"/>
                </a:solidFill>
                <a:latin typeface="Times New Roman"/>
                <a:ea typeface="Times New Roman"/>
                <a:cs typeface="Times New Roman"/>
                <a:sym typeface="Times New Roman"/>
              </a:rPr>
              <a:t>Address and synchronization information for base station and subscriber identification</a:t>
            </a:r>
            <a:endParaRPr/>
          </a:p>
          <a:p>
            <a:pPr indent="0" lvl="0" marL="0" marR="0" rtl="0" algn="l">
              <a:spcBef>
                <a:spcPts val="0"/>
              </a:spcBef>
              <a:spcAft>
                <a:spcPts val="0"/>
              </a:spcAft>
              <a:buClr>
                <a:srgbClr val="404040"/>
              </a:buClr>
              <a:buSzPts val="2400"/>
              <a:buFont typeface="Noto Sans Symbols"/>
              <a:buNone/>
            </a:pPr>
            <a:r>
              <a:t/>
            </a:r>
            <a:endParaRPr sz="2400">
              <a:solidFill>
                <a:srgbClr val="000000"/>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ph type="title"/>
          </p:nvPr>
        </p:nvSpPr>
        <p:spPr>
          <a:xfrm>
            <a:off x="2134791" y="255590"/>
            <a:ext cx="6446044" cy="78422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Times New Roman"/>
              <a:buNone/>
            </a:pPr>
            <a:r>
              <a:rPr b="1" lang="en-US">
                <a:solidFill>
                  <a:srgbClr val="C00000"/>
                </a:solidFill>
                <a:latin typeface="Times New Roman"/>
                <a:ea typeface="Times New Roman"/>
                <a:cs typeface="Times New Roman"/>
                <a:sym typeface="Times New Roman"/>
              </a:rPr>
              <a:t>Frame efficiency parameters</a:t>
            </a:r>
            <a:endParaRPr/>
          </a:p>
        </p:txBody>
      </p:sp>
      <p:pic>
        <p:nvPicPr>
          <p:cNvPr id="381" name="Google Shape;381;p42"/>
          <p:cNvPicPr preferRelativeResize="0"/>
          <p:nvPr/>
        </p:nvPicPr>
        <p:blipFill rotWithShape="1">
          <a:blip r:embed="rId3">
            <a:alphaModFix/>
          </a:blip>
          <a:srcRect b="0" l="0" r="0" t="0"/>
          <a:stretch/>
        </p:blipFill>
        <p:spPr>
          <a:xfrm>
            <a:off x="3009899" y="1304787"/>
            <a:ext cx="5570937" cy="508000"/>
          </a:xfrm>
          <a:prstGeom prst="rect">
            <a:avLst/>
          </a:prstGeom>
          <a:solidFill>
            <a:srgbClr val="0070C0"/>
          </a:solidFill>
          <a:ln>
            <a:noFill/>
          </a:ln>
        </p:spPr>
      </p:pic>
      <p:pic>
        <p:nvPicPr>
          <p:cNvPr id="382" name="Google Shape;382;p42"/>
          <p:cNvPicPr preferRelativeResize="0"/>
          <p:nvPr/>
        </p:nvPicPr>
        <p:blipFill rotWithShape="1">
          <a:blip r:embed="rId4">
            <a:alphaModFix/>
          </a:blip>
          <a:srcRect b="0" l="0" r="0" t="0"/>
          <a:stretch/>
        </p:blipFill>
        <p:spPr>
          <a:xfrm>
            <a:off x="3524249" y="1903343"/>
            <a:ext cx="1028700" cy="723900"/>
          </a:xfrm>
          <a:prstGeom prst="rect">
            <a:avLst/>
          </a:prstGeom>
          <a:solidFill>
            <a:srgbClr val="0070C0"/>
          </a:solidFill>
          <a:ln>
            <a:noFill/>
          </a:ln>
        </p:spPr>
      </p:pic>
      <p:pic>
        <p:nvPicPr>
          <p:cNvPr id="383" name="Google Shape;383;p42"/>
          <p:cNvPicPr preferRelativeResize="0"/>
          <p:nvPr/>
        </p:nvPicPr>
        <p:blipFill rotWithShape="1">
          <a:blip r:embed="rId5">
            <a:alphaModFix/>
          </a:blip>
          <a:srcRect b="0" l="0" r="0" t="0"/>
          <a:stretch/>
        </p:blipFill>
        <p:spPr>
          <a:xfrm>
            <a:off x="5204377" y="1900583"/>
            <a:ext cx="2939498" cy="939800"/>
          </a:xfrm>
          <a:prstGeom prst="rect">
            <a:avLst/>
          </a:prstGeom>
          <a:solidFill>
            <a:srgbClr val="0070C0"/>
          </a:solidFill>
          <a:ln>
            <a:noFill/>
          </a:ln>
        </p:spPr>
      </p:pic>
      <p:pic>
        <p:nvPicPr>
          <p:cNvPr id="384" name="Google Shape;384;p42"/>
          <p:cNvPicPr preferRelativeResize="0"/>
          <p:nvPr/>
        </p:nvPicPr>
        <p:blipFill rotWithShape="1">
          <a:blip r:embed="rId6">
            <a:alphaModFix/>
          </a:blip>
          <a:srcRect b="0" l="0" r="0" t="0"/>
          <a:stretch/>
        </p:blipFill>
        <p:spPr>
          <a:xfrm>
            <a:off x="3009899" y="2959100"/>
            <a:ext cx="5570934" cy="635000"/>
          </a:xfrm>
          <a:prstGeom prst="rect">
            <a:avLst/>
          </a:prstGeom>
          <a:solidFill>
            <a:srgbClr val="0070C0"/>
          </a:solidFill>
          <a:ln>
            <a:noFill/>
          </a:ln>
        </p:spPr>
      </p:pic>
      <p:pic>
        <p:nvPicPr>
          <p:cNvPr id="385" name="Google Shape;385;p42"/>
          <p:cNvPicPr preferRelativeResize="0"/>
          <p:nvPr/>
        </p:nvPicPr>
        <p:blipFill rotWithShape="1">
          <a:blip r:embed="rId7">
            <a:alphaModFix/>
          </a:blip>
          <a:srcRect b="0" l="0" r="0" t="0"/>
          <a:stretch/>
        </p:blipFill>
        <p:spPr>
          <a:xfrm>
            <a:off x="3374452" y="3626452"/>
            <a:ext cx="4841827" cy="660400"/>
          </a:xfrm>
          <a:prstGeom prst="rect">
            <a:avLst/>
          </a:prstGeom>
          <a:solidFill>
            <a:srgbClr val="0070C0"/>
          </a:solidFill>
          <a:ln>
            <a:noFill/>
          </a:ln>
        </p:spPr>
      </p:pic>
      <p:pic>
        <p:nvPicPr>
          <p:cNvPr id="386" name="Google Shape;386;p42"/>
          <p:cNvPicPr preferRelativeResize="0"/>
          <p:nvPr/>
        </p:nvPicPr>
        <p:blipFill rotWithShape="1">
          <a:blip r:embed="rId8">
            <a:alphaModFix/>
          </a:blip>
          <a:srcRect b="0" l="0" r="0" t="0"/>
          <a:stretch/>
        </p:blipFill>
        <p:spPr>
          <a:xfrm>
            <a:off x="2587147" y="4343400"/>
            <a:ext cx="6908524" cy="2514600"/>
          </a:xfrm>
          <a:prstGeom prst="rect">
            <a:avLst/>
          </a:prstGeom>
          <a:solidFill>
            <a:srgbClr val="0070C0"/>
          </a:solid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3"/>
          <p:cNvSpPr txBox="1"/>
          <p:nvPr>
            <p:ph type="title"/>
          </p:nvPr>
        </p:nvSpPr>
        <p:spPr>
          <a:xfrm>
            <a:off x="1998593" y="276348"/>
            <a:ext cx="7886700" cy="6817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Times New Roman"/>
              <a:buNone/>
            </a:pPr>
            <a:r>
              <a:rPr b="1" lang="en-US">
                <a:solidFill>
                  <a:srgbClr val="C00000"/>
                </a:solidFill>
                <a:latin typeface="Times New Roman"/>
                <a:ea typeface="Times New Roman"/>
                <a:cs typeface="Times New Roman"/>
                <a:sym typeface="Times New Roman"/>
              </a:rPr>
              <a:t>Efficiency of TDMA</a:t>
            </a:r>
            <a:endParaRPr/>
          </a:p>
        </p:txBody>
      </p:sp>
      <p:sp>
        <p:nvSpPr>
          <p:cNvPr id="392" name="Google Shape;392;p43"/>
          <p:cNvSpPr txBox="1"/>
          <p:nvPr>
            <p:ph idx="1" type="body"/>
          </p:nvPr>
        </p:nvSpPr>
        <p:spPr>
          <a:xfrm>
            <a:off x="1419368" y="1510750"/>
            <a:ext cx="9799092" cy="3574015"/>
          </a:xfrm>
          <a:prstGeom prst="rect">
            <a:avLst/>
          </a:prstGeom>
          <a:noFill/>
          <a:ln>
            <a:noFill/>
          </a:ln>
        </p:spPr>
        <p:txBody>
          <a:bodyPr anchorCtr="0" anchor="t" bIns="45700" lIns="91425" spcFirstLastPara="1" rIns="91425" wrap="square" tIns="45700">
            <a:noAutofit/>
          </a:bodyPr>
          <a:lstStyle/>
          <a:p>
            <a:pPr indent="-228600" lvl="0" marL="228600" rtl="0" algn="just">
              <a:lnSpc>
                <a:spcPct val="150000"/>
              </a:lnSpc>
              <a:spcBef>
                <a:spcPts val="0"/>
              </a:spcBef>
              <a:spcAft>
                <a:spcPts val="0"/>
              </a:spcAft>
              <a:buClr>
                <a:schemeClr val="dk1"/>
              </a:buClr>
              <a:buSzPts val="2800"/>
              <a:buChar char="•"/>
            </a:pPr>
            <a:r>
              <a:rPr lang="en-US">
                <a:solidFill>
                  <a:schemeClr val="dk1"/>
                </a:solidFill>
                <a:latin typeface="Times New Roman"/>
                <a:ea typeface="Times New Roman"/>
                <a:cs typeface="Times New Roman"/>
                <a:sym typeface="Times New Roman"/>
              </a:rPr>
              <a:t>A measure of the percentage of bits per frame which contain transmitted data. </a:t>
            </a:r>
            <a:endParaRPr/>
          </a:p>
          <a:p>
            <a:pPr indent="-228600" lvl="0" marL="228600" rtl="0" algn="just">
              <a:lnSpc>
                <a:spcPct val="150000"/>
              </a:lnSpc>
              <a:spcBef>
                <a:spcPts val="1000"/>
              </a:spcBef>
              <a:spcAft>
                <a:spcPts val="0"/>
              </a:spcAft>
              <a:buClr>
                <a:schemeClr val="dk1"/>
              </a:buClr>
              <a:buSzPts val="2800"/>
              <a:buChar char="•"/>
            </a:pPr>
            <a:r>
              <a:rPr lang="en-US">
                <a:solidFill>
                  <a:schemeClr val="dk1"/>
                </a:solidFill>
                <a:latin typeface="Times New Roman"/>
                <a:ea typeface="Times New Roman"/>
                <a:cs typeface="Times New Roman"/>
                <a:sym typeface="Times New Roman"/>
              </a:rPr>
              <a:t>The transmitted data include source and channel coding bits.</a:t>
            </a:r>
            <a:endParaRPr/>
          </a:p>
          <a:p>
            <a:pPr indent="-50800" lvl="0" marL="228600" rtl="0" algn="just">
              <a:lnSpc>
                <a:spcPct val="150000"/>
              </a:lnSpc>
              <a:spcBef>
                <a:spcPts val="1000"/>
              </a:spcBef>
              <a:spcAft>
                <a:spcPts val="0"/>
              </a:spcAft>
              <a:buClr>
                <a:schemeClr val="dk1"/>
              </a:buClr>
              <a:buSzPts val="2800"/>
              <a:buNone/>
            </a:pPr>
            <a:r>
              <a:t/>
            </a:r>
            <a:endParaRPr>
              <a:solidFill>
                <a:schemeClr val="dk1"/>
              </a:solidFill>
              <a:latin typeface="Times New Roman"/>
              <a:ea typeface="Times New Roman"/>
              <a:cs typeface="Times New Roman"/>
              <a:sym typeface="Times New Roman"/>
            </a:endParaRPr>
          </a:p>
          <a:p>
            <a:pPr indent="0" lvl="0" marL="0" rtl="0" algn="just">
              <a:lnSpc>
                <a:spcPct val="150000"/>
              </a:lnSpc>
              <a:spcBef>
                <a:spcPts val="1000"/>
              </a:spcBef>
              <a:spcAft>
                <a:spcPts val="0"/>
              </a:spcAft>
              <a:buClr>
                <a:schemeClr val="dk1"/>
              </a:buClr>
              <a:buSzPts val="2800"/>
              <a:buNone/>
            </a:pPr>
            <a:r>
              <a:t/>
            </a:r>
            <a:endParaRPr>
              <a:solidFill>
                <a:schemeClr val="dk1"/>
              </a:solidFill>
              <a:latin typeface="Times New Roman"/>
              <a:ea typeface="Times New Roman"/>
              <a:cs typeface="Times New Roman"/>
              <a:sym typeface="Times New Roman"/>
            </a:endParaRPr>
          </a:p>
          <a:p>
            <a:pPr indent="-228600" lvl="0" marL="228600" rtl="0" algn="just">
              <a:lnSpc>
                <a:spcPct val="150000"/>
              </a:lnSpc>
              <a:spcBef>
                <a:spcPts val="1000"/>
              </a:spcBef>
              <a:spcAft>
                <a:spcPts val="0"/>
              </a:spcAft>
              <a:buClr>
                <a:schemeClr val="dk1"/>
              </a:buClr>
              <a:buSzPts val="2800"/>
              <a:buChar char="•"/>
            </a:pPr>
            <a:r>
              <a:rPr i="1" lang="en-US">
                <a:solidFill>
                  <a:schemeClr val="dk1"/>
                </a:solidFill>
                <a:latin typeface="Times New Roman"/>
                <a:ea typeface="Times New Roman"/>
                <a:cs typeface="Times New Roman"/>
                <a:sym typeface="Times New Roman"/>
              </a:rPr>
              <a:t>b</a:t>
            </a:r>
            <a:r>
              <a:rPr baseline="-25000" i="1" lang="en-US">
                <a:solidFill>
                  <a:schemeClr val="dk1"/>
                </a:solidFill>
                <a:latin typeface="Times New Roman"/>
                <a:ea typeface="Times New Roman"/>
                <a:cs typeface="Times New Roman"/>
                <a:sym typeface="Times New Roman"/>
              </a:rPr>
              <a:t>OH</a:t>
            </a:r>
            <a:r>
              <a:rPr i="1"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includes all overhead bits such as preamble, guard bits, etc.</a:t>
            </a:r>
            <a:endParaRPr/>
          </a:p>
          <a:p>
            <a:pPr indent="-50800" lvl="0" marL="228600" rtl="0" algn="l">
              <a:lnSpc>
                <a:spcPct val="90000"/>
              </a:lnSpc>
              <a:spcBef>
                <a:spcPts val="1000"/>
              </a:spcBef>
              <a:spcAft>
                <a:spcPts val="0"/>
              </a:spcAft>
              <a:buClr>
                <a:schemeClr val="dk1"/>
              </a:buClr>
              <a:buSzPts val="2800"/>
              <a:buNone/>
            </a:pPr>
            <a:r>
              <a:t/>
            </a:r>
            <a:endParaRPr>
              <a:solidFill>
                <a:schemeClr val="dk1"/>
              </a:solidFill>
            </a:endParaRPr>
          </a:p>
        </p:txBody>
      </p:sp>
      <p:pic>
        <p:nvPicPr>
          <p:cNvPr id="393" name="Google Shape;393;p43"/>
          <p:cNvPicPr preferRelativeResize="0"/>
          <p:nvPr/>
        </p:nvPicPr>
        <p:blipFill rotWithShape="1">
          <a:blip r:embed="rId3">
            <a:alphaModFix/>
          </a:blip>
          <a:srcRect b="0" l="0" r="0" t="0"/>
          <a:stretch/>
        </p:blipFill>
        <p:spPr>
          <a:xfrm>
            <a:off x="3751523" y="3795922"/>
            <a:ext cx="3428999" cy="1288843"/>
          </a:xfrm>
          <a:prstGeom prst="rect">
            <a:avLst/>
          </a:prstGeom>
          <a:solidFill>
            <a:srgbClr val="422C16"/>
          </a:solid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4"/>
          <p:cNvSpPr txBox="1"/>
          <p:nvPr>
            <p:ph type="title"/>
          </p:nvPr>
        </p:nvSpPr>
        <p:spPr>
          <a:xfrm>
            <a:off x="1750478" y="260350"/>
            <a:ext cx="6447234" cy="7921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C00000"/>
              </a:buClr>
              <a:buSzPct val="100000"/>
              <a:buFont typeface="Times New Roman"/>
              <a:buNone/>
            </a:pPr>
            <a:r>
              <a:rPr b="1" lang="en-US">
                <a:solidFill>
                  <a:srgbClr val="C00000"/>
                </a:solidFill>
                <a:latin typeface="Times New Roman"/>
                <a:ea typeface="Times New Roman"/>
                <a:cs typeface="Times New Roman"/>
                <a:sym typeface="Times New Roman"/>
              </a:rPr>
              <a:t>Number of Channels in TDMA</a:t>
            </a:r>
            <a:endParaRPr/>
          </a:p>
        </p:txBody>
      </p:sp>
      <p:pic>
        <p:nvPicPr>
          <p:cNvPr id="399" name="Google Shape;399;p44"/>
          <p:cNvPicPr preferRelativeResize="0"/>
          <p:nvPr>
            <p:ph idx="1" type="body"/>
          </p:nvPr>
        </p:nvPicPr>
        <p:blipFill rotWithShape="1">
          <a:blip r:embed="rId3">
            <a:alphaModFix/>
          </a:blip>
          <a:srcRect b="0" l="0" r="0" t="0"/>
          <a:stretch/>
        </p:blipFill>
        <p:spPr>
          <a:xfrm>
            <a:off x="2122187" y="1448768"/>
            <a:ext cx="7947629" cy="46085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nvSpPr>
        <p:spPr>
          <a:xfrm>
            <a:off x="278205" y="81098"/>
            <a:ext cx="102866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A50021"/>
              </a:buClr>
              <a:buSzPts val="2800"/>
              <a:buFont typeface="Noto Sans Symbols"/>
              <a:buNone/>
            </a:pPr>
            <a:r>
              <a:rPr b="1" lang="en-US" sz="2800">
                <a:solidFill>
                  <a:srgbClr val="A50021"/>
                </a:solidFill>
                <a:latin typeface="Times New Roman"/>
                <a:ea typeface="Times New Roman"/>
                <a:cs typeface="Times New Roman"/>
                <a:sym typeface="Times New Roman"/>
              </a:rPr>
              <a:t>Multiple Access Techniques in Mobile communication System</a:t>
            </a:r>
            <a:endParaRPr/>
          </a:p>
        </p:txBody>
      </p:sp>
      <p:graphicFrame>
        <p:nvGraphicFramePr>
          <p:cNvPr id="405" name="Google Shape;405;p45"/>
          <p:cNvGraphicFramePr/>
          <p:nvPr/>
        </p:nvGraphicFramePr>
        <p:xfrm>
          <a:off x="278203" y="917975"/>
          <a:ext cx="3000000" cy="3000000"/>
        </p:xfrm>
        <a:graphic>
          <a:graphicData uri="http://schemas.openxmlformats.org/drawingml/2006/table">
            <a:tbl>
              <a:tblPr>
                <a:noFill/>
                <a:tableStyleId>{5D600C09-6D29-477D-9323-64B67B07247E}</a:tableStyleId>
              </a:tblPr>
              <a:tblGrid>
                <a:gridCol w="4418675"/>
                <a:gridCol w="5169800"/>
              </a:tblGrid>
              <a:tr h="392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Cellular System</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Multiple Access Technique</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392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AMPS</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FDMA/FDD</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GSM</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TDMA/FDD</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USDC (IS-54 and IS-136)</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TDMA/FDD</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PDC</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TDMA/FDD</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CT2 Cordless Phone</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FDMA/TDD</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DECT Cordless Phone</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FDMA/TDD</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2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US IS-95</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CDMA/FDD</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9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W-CDMA</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CDMA/FDD</a:t>
                      </a:r>
                      <a:endParaRPr/>
                    </a:p>
                    <a:p>
                      <a:pPr indent="0" lvl="0" marL="0" marR="0" rtl="0" algn="l">
                        <a:lnSpc>
                          <a:spcPct val="100000"/>
                        </a:lnSpc>
                        <a:spcBef>
                          <a:spcPts val="48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CDMA/TDD</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9700">
                <a:tc>
                  <a:txBody>
                    <a:bodyPr/>
                    <a:lstStyle/>
                    <a:p>
                      <a:pPr indent="0" lvl="0" marL="0" marR="0" rtl="0" algn="l">
                        <a:lnSpc>
                          <a:spcPct val="100000"/>
                        </a:lnSpc>
                        <a:spcBef>
                          <a:spcPts val="0"/>
                        </a:spcBef>
                        <a:spcAft>
                          <a:spcPts val="0"/>
                        </a:spcAft>
                        <a:buClr>
                          <a:schemeClr val="accent1"/>
                        </a:buClr>
                        <a:buSzPts val="1560"/>
                        <a:buFont typeface="Noto Sans Symbols"/>
                        <a:buNone/>
                      </a:pPr>
                      <a:r>
                        <a:rPr b="1" i="0" lang="en-US" sz="2400" u="none" cap="none" strike="noStrike">
                          <a:solidFill>
                            <a:schemeClr val="dk1"/>
                          </a:solidFill>
                          <a:latin typeface="Times New Roman"/>
                          <a:ea typeface="Times New Roman"/>
                          <a:cs typeface="Times New Roman"/>
                          <a:sym typeface="Times New Roman"/>
                        </a:rPr>
                        <a:t>cdma2000</a:t>
                      </a:r>
                      <a:endParaRPr/>
                    </a:p>
                  </a:txBody>
                  <a:tcPr marT="45700" marB="45700" marR="51425" marL="5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CDMA/FDD</a:t>
                      </a:r>
                      <a:endParaRPr/>
                    </a:p>
                    <a:p>
                      <a:pPr indent="0" lvl="0" marL="0" marR="0" rtl="0" algn="l">
                        <a:lnSpc>
                          <a:spcPct val="100000"/>
                        </a:lnSpc>
                        <a:spcBef>
                          <a:spcPts val="480"/>
                        </a:spcBef>
                        <a:spcAft>
                          <a:spcPts val="0"/>
                        </a:spcAft>
                        <a:buClr>
                          <a:schemeClr val="accent1"/>
                        </a:buClr>
                        <a:buSzPts val="1560"/>
                        <a:buFont typeface="Noto Sans Symbols"/>
                        <a:buNone/>
                      </a:pPr>
                      <a:r>
                        <a:rPr b="0" i="0" lang="en-US" sz="2400" u="none" cap="none" strike="noStrike">
                          <a:solidFill>
                            <a:schemeClr val="dk1"/>
                          </a:solidFill>
                          <a:latin typeface="Times New Roman"/>
                          <a:ea typeface="Times New Roman"/>
                          <a:cs typeface="Times New Roman"/>
                          <a:sym typeface="Times New Roman"/>
                        </a:rPr>
                        <a:t>CDMA/TDD</a:t>
                      </a:r>
                      <a:endParaRPr/>
                    </a:p>
                  </a:txBody>
                  <a:tcPr marT="45700" marB="45700" marR="51425" marL="5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6"/>
          <p:cNvPicPr preferRelativeResize="0"/>
          <p:nvPr/>
        </p:nvPicPr>
        <p:blipFill rotWithShape="1">
          <a:blip r:embed="rId3">
            <a:alphaModFix/>
          </a:blip>
          <a:srcRect b="0" l="0" r="0" t="0"/>
          <a:stretch/>
        </p:blipFill>
        <p:spPr>
          <a:xfrm>
            <a:off x="523966" y="390577"/>
            <a:ext cx="4763870" cy="3280778"/>
          </a:xfrm>
          <a:prstGeom prst="rect">
            <a:avLst/>
          </a:prstGeom>
          <a:noFill/>
          <a:ln>
            <a:noFill/>
          </a:ln>
        </p:spPr>
      </p:pic>
      <p:pic>
        <p:nvPicPr>
          <p:cNvPr id="411" name="Google Shape;411;p46"/>
          <p:cNvPicPr preferRelativeResize="0"/>
          <p:nvPr/>
        </p:nvPicPr>
        <p:blipFill rotWithShape="1">
          <a:blip r:embed="rId4">
            <a:alphaModFix/>
          </a:blip>
          <a:srcRect b="0" l="0" r="0" t="0"/>
          <a:stretch/>
        </p:blipFill>
        <p:spPr>
          <a:xfrm>
            <a:off x="5797884" y="390576"/>
            <a:ext cx="5261218" cy="2887195"/>
          </a:xfrm>
          <a:prstGeom prst="rect">
            <a:avLst/>
          </a:prstGeom>
          <a:noFill/>
          <a:ln>
            <a:noFill/>
          </a:ln>
        </p:spPr>
      </p:pic>
      <p:pic>
        <p:nvPicPr>
          <p:cNvPr id="412" name="Google Shape;412;p46"/>
          <p:cNvPicPr preferRelativeResize="0"/>
          <p:nvPr/>
        </p:nvPicPr>
        <p:blipFill rotWithShape="1">
          <a:blip r:embed="rId5">
            <a:alphaModFix/>
          </a:blip>
          <a:srcRect b="0" l="0" r="0" t="0"/>
          <a:stretch/>
        </p:blipFill>
        <p:spPr>
          <a:xfrm>
            <a:off x="636868" y="3671355"/>
            <a:ext cx="4650968" cy="2918516"/>
          </a:xfrm>
          <a:prstGeom prst="rect">
            <a:avLst/>
          </a:prstGeom>
          <a:noFill/>
          <a:ln>
            <a:noFill/>
          </a:ln>
        </p:spPr>
      </p:pic>
      <p:pic>
        <p:nvPicPr>
          <p:cNvPr id="413" name="Google Shape;413;p46"/>
          <p:cNvPicPr preferRelativeResize="0"/>
          <p:nvPr/>
        </p:nvPicPr>
        <p:blipFill rotWithShape="1">
          <a:blip r:embed="rId6">
            <a:alphaModFix/>
          </a:blip>
          <a:srcRect b="0" l="0" r="0" t="0"/>
          <a:stretch/>
        </p:blipFill>
        <p:spPr>
          <a:xfrm>
            <a:off x="6302896" y="3457315"/>
            <a:ext cx="4756206" cy="328077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7"/>
          <p:cNvSpPr/>
          <p:nvPr/>
        </p:nvSpPr>
        <p:spPr>
          <a:xfrm>
            <a:off x="1524000" y="1"/>
            <a:ext cx="9144000" cy="68580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7"/>
          <p:cNvSpPr txBox="1"/>
          <p:nvPr>
            <p:ph type="title"/>
          </p:nvPr>
        </p:nvSpPr>
        <p:spPr>
          <a:xfrm>
            <a:off x="2152650" y="365127"/>
            <a:ext cx="7886700" cy="82757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SELF Reflection</a:t>
            </a:r>
            <a:endParaRPr/>
          </a:p>
        </p:txBody>
      </p:sp>
      <p:sp>
        <p:nvSpPr>
          <p:cNvPr id="420" name="Google Shape;420;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Noto Sans Symbols"/>
              <a:buNone/>
            </a:pPr>
            <a:r>
              <a:rPr b="0" lang="en-US" sz="1400">
                <a:solidFill>
                  <a:srgbClr val="000000"/>
                </a:solidFill>
                <a:latin typeface="Arial"/>
                <a:ea typeface="Arial"/>
                <a:cs typeface="Arial"/>
                <a:sym typeface="Arial"/>
              </a:rPr>
              <a:t>1/23/2024</a:t>
            </a:r>
            <a:endParaRPr b="0" sz="1400">
              <a:solidFill>
                <a:srgbClr val="000000"/>
              </a:solidFill>
              <a:latin typeface="Arial"/>
              <a:ea typeface="Arial"/>
              <a:cs typeface="Arial"/>
              <a:sym typeface="Arial"/>
            </a:endParaRPr>
          </a:p>
        </p:txBody>
      </p:sp>
      <p:sp>
        <p:nvSpPr>
          <p:cNvPr id="421" name="Google Shape;42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1400"/>
              <a:buFont typeface="Noto Sans Symbols"/>
              <a:buNone/>
            </a:pPr>
            <a:r>
              <a:t/>
            </a:r>
            <a:endParaRPr b="0" sz="1400">
              <a:solidFill>
                <a:srgbClr val="000000"/>
              </a:solidFill>
              <a:latin typeface="Arial"/>
              <a:ea typeface="Arial"/>
              <a:cs typeface="Arial"/>
              <a:sym typeface="Arial"/>
            </a:endParaRPr>
          </a:p>
        </p:txBody>
      </p:sp>
      <p:pic>
        <p:nvPicPr>
          <p:cNvPr id="422" name="Google Shape;422;p47"/>
          <p:cNvPicPr preferRelativeResize="0"/>
          <p:nvPr/>
        </p:nvPicPr>
        <p:blipFill rotWithShape="1">
          <a:blip r:embed="rId3">
            <a:alphaModFix/>
          </a:blip>
          <a:srcRect b="0" l="0" r="0" t="0"/>
          <a:stretch/>
        </p:blipFill>
        <p:spPr>
          <a:xfrm>
            <a:off x="2214678" y="1671967"/>
            <a:ext cx="2181730" cy="2336939"/>
          </a:xfrm>
          <a:prstGeom prst="rect">
            <a:avLst/>
          </a:prstGeom>
          <a:noFill/>
          <a:ln>
            <a:noFill/>
          </a:ln>
        </p:spPr>
      </p:pic>
      <p:sp>
        <p:nvSpPr>
          <p:cNvPr id="423" name="Google Shape;423;p47"/>
          <p:cNvSpPr txBox="1"/>
          <p:nvPr/>
        </p:nvSpPr>
        <p:spPr>
          <a:xfrm>
            <a:off x="4683805" y="1922199"/>
            <a:ext cx="5845049"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2800"/>
              <a:buFont typeface="Noto Sans Symbols"/>
              <a:buNone/>
            </a:pPr>
            <a:r>
              <a:rPr b="0" lang="en-US" sz="2800">
                <a:solidFill>
                  <a:srgbClr val="000000"/>
                </a:solidFill>
                <a:latin typeface="Times New Roman"/>
                <a:ea typeface="Times New Roman"/>
                <a:cs typeface="Times New Roman"/>
                <a:sym typeface="Times New Roman"/>
              </a:rPr>
              <a:t>1.Name 2 narrow band and 2 wideband technologies.</a:t>
            </a:r>
            <a:endParaRPr/>
          </a:p>
          <a:p>
            <a:pPr indent="0" lvl="0" marL="0" marR="0" rtl="0" algn="l">
              <a:spcBef>
                <a:spcPts val="0"/>
              </a:spcBef>
              <a:spcAft>
                <a:spcPts val="0"/>
              </a:spcAft>
              <a:buClr>
                <a:srgbClr val="000000"/>
              </a:buClr>
              <a:buSzPts val="2800"/>
              <a:buFont typeface="Noto Sans Symbols"/>
              <a:buNone/>
            </a:pPr>
            <a:r>
              <a:rPr b="0" lang="en-US" sz="2800">
                <a:solidFill>
                  <a:srgbClr val="000000"/>
                </a:solidFill>
                <a:latin typeface="Times New Roman"/>
                <a:ea typeface="Times New Roman"/>
                <a:cs typeface="Times New Roman"/>
                <a:sym typeface="Times New Roman"/>
              </a:rPr>
              <a:t>2.Compare and Contrast FDMA and TDMA.</a:t>
            </a:r>
            <a:endParaRPr/>
          </a:p>
        </p:txBody>
      </p:sp>
      <p:sp>
        <p:nvSpPr>
          <p:cNvPr id="424" name="Google Shape;424;p47"/>
          <p:cNvSpPr txBox="1"/>
          <p:nvPr/>
        </p:nvSpPr>
        <p:spPr>
          <a:xfrm>
            <a:off x="3071814" y="3808416"/>
            <a:ext cx="5345906" cy="11387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Noto Sans Symbols"/>
              <a:buNone/>
            </a:pPr>
            <a:r>
              <a:t/>
            </a:r>
            <a:endParaRPr b="0" sz="2000">
              <a:solidFill>
                <a:srgbClr val="000000"/>
              </a:solidFill>
              <a:latin typeface="Arial"/>
              <a:ea typeface="Arial"/>
              <a:cs typeface="Arial"/>
              <a:sym typeface="Arial"/>
            </a:endParaRPr>
          </a:p>
          <a:p>
            <a:pPr indent="0" lvl="0" marL="0" marR="0" rtl="0" algn="l">
              <a:spcBef>
                <a:spcPts val="0"/>
              </a:spcBef>
              <a:spcAft>
                <a:spcPts val="0"/>
              </a:spcAft>
              <a:buClr>
                <a:schemeClr val="dk1"/>
              </a:buClr>
              <a:buSzPts val="2000"/>
              <a:buFont typeface="Noto Sans Symbols"/>
              <a:buNone/>
            </a:pPr>
            <a:r>
              <a:t/>
            </a:r>
            <a:endParaRPr b="0" sz="2000">
              <a:solidFill>
                <a:srgbClr val="000000"/>
              </a:solidFill>
              <a:latin typeface="Arial"/>
              <a:ea typeface="Arial"/>
              <a:cs typeface="Arial"/>
              <a:sym typeface="Arial"/>
            </a:endParaRPr>
          </a:p>
          <a:p>
            <a:pPr indent="0" lvl="0" marL="0" marR="0" rtl="0" algn="l">
              <a:spcBef>
                <a:spcPts val="0"/>
              </a:spcBef>
              <a:spcAft>
                <a:spcPts val="0"/>
              </a:spcAft>
              <a:buClr>
                <a:schemeClr val="dk1"/>
              </a:buClr>
              <a:buSzPts val="2800"/>
              <a:buFont typeface="Noto Sans Symbols"/>
              <a:buNone/>
            </a:pPr>
            <a:r>
              <a:t/>
            </a:r>
            <a:endParaRPr b="0" sz="2800">
              <a:solidFill>
                <a:srgbClr val="000000"/>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txBox="1"/>
          <p:nvPr>
            <p:ph type="title"/>
          </p:nvPr>
        </p:nvSpPr>
        <p:spPr>
          <a:xfrm>
            <a:off x="2030895" y="325752"/>
            <a:ext cx="7886700" cy="72155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Example 1</a:t>
            </a:r>
            <a:endParaRPr/>
          </a:p>
        </p:txBody>
      </p:sp>
      <p:pic>
        <p:nvPicPr>
          <p:cNvPr id="430" name="Google Shape;430;p48"/>
          <p:cNvPicPr preferRelativeResize="0"/>
          <p:nvPr/>
        </p:nvPicPr>
        <p:blipFill rotWithShape="1">
          <a:blip r:embed="rId3">
            <a:alphaModFix/>
          </a:blip>
          <a:srcRect b="0" l="0" r="0" t="0"/>
          <a:stretch/>
        </p:blipFill>
        <p:spPr>
          <a:xfrm>
            <a:off x="1015606" y="1296827"/>
            <a:ext cx="10271142" cy="1247890"/>
          </a:xfrm>
          <a:prstGeom prst="rect">
            <a:avLst/>
          </a:prstGeom>
          <a:noFill/>
          <a:ln>
            <a:noFill/>
          </a:ln>
        </p:spPr>
      </p:pic>
      <p:pic>
        <p:nvPicPr>
          <p:cNvPr id="431" name="Google Shape;431;p48"/>
          <p:cNvPicPr preferRelativeResize="0"/>
          <p:nvPr/>
        </p:nvPicPr>
        <p:blipFill rotWithShape="1">
          <a:blip r:embed="rId4">
            <a:alphaModFix/>
          </a:blip>
          <a:srcRect b="0" l="0" r="0" t="0"/>
          <a:stretch/>
        </p:blipFill>
        <p:spPr>
          <a:xfrm>
            <a:off x="2030896" y="3616328"/>
            <a:ext cx="8490503" cy="2236715"/>
          </a:xfrm>
          <a:prstGeom prst="rect">
            <a:avLst/>
          </a:prstGeom>
          <a:noFill/>
          <a:ln>
            <a:noFill/>
          </a:ln>
        </p:spPr>
      </p:pic>
      <p:sp>
        <p:nvSpPr>
          <p:cNvPr id="432" name="Google Shape;432;p48"/>
          <p:cNvSpPr txBox="1"/>
          <p:nvPr/>
        </p:nvSpPr>
        <p:spPr>
          <a:xfrm>
            <a:off x="2030897" y="2980064"/>
            <a:ext cx="228351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Times New Roman"/>
                <a:ea typeface="Times New Roman"/>
                <a:cs typeface="Times New Roman"/>
                <a:sym typeface="Times New Roman"/>
              </a:rPr>
              <a:t>Solution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type="title"/>
          </p:nvPr>
        </p:nvSpPr>
        <p:spPr>
          <a:xfrm>
            <a:off x="1886340" y="232605"/>
            <a:ext cx="7886700" cy="84082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Example  2</a:t>
            </a:r>
            <a:endParaRPr/>
          </a:p>
        </p:txBody>
      </p:sp>
      <p:pic>
        <p:nvPicPr>
          <p:cNvPr id="438" name="Google Shape;438;p49"/>
          <p:cNvPicPr preferRelativeResize="0"/>
          <p:nvPr/>
        </p:nvPicPr>
        <p:blipFill rotWithShape="1">
          <a:blip r:embed="rId3">
            <a:alphaModFix/>
          </a:blip>
          <a:srcRect b="0" l="0" r="0" t="0"/>
          <a:stretch/>
        </p:blipFill>
        <p:spPr>
          <a:xfrm>
            <a:off x="777922" y="1319281"/>
            <a:ext cx="9580729" cy="1940754"/>
          </a:xfrm>
          <a:prstGeom prst="rect">
            <a:avLst/>
          </a:prstGeom>
          <a:noFill/>
          <a:ln>
            <a:noFill/>
          </a:ln>
        </p:spPr>
      </p:pic>
      <p:pic>
        <p:nvPicPr>
          <p:cNvPr id="439" name="Google Shape;439;p49"/>
          <p:cNvPicPr preferRelativeResize="0"/>
          <p:nvPr/>
        </p:nvPicPr>
        <p:blipFill rotWithShape="1">
          <a:blip r:embed="rId4">
            <a:alphaModFix/>
          </a:blip>
          <a:srcRect b="0" l="0" r="0" t="0"/>
          <a:stretch/>
        </p:blipFill>
        <p:spPr>
          <a:xfrm>
            <a:off x="1378423" y="4214480"/>
            <a:ext cx="9358111" cy="2354754"/>
          </a:xfrm>
          <a:prstGeom prst="rect">
            <a:avLst/>
          </a:prstGeom>
          <a:noFill/>
          <a:ln>
            <a:noFill/>
          </a:ln>
        </p:spPr>
      </p:pic>
      <p:sp>
        <p:nvSpPr>
          <p:cNvPr id="440" name="Google Shape;440;p49"/>
          <p:cNvSpPr txBox="1"/>
          <p:nvPr/>
        </p:nvSpPr>
        <p:spPr>
          <a:xfrm>
            <a:off x="1981202" y="3260035"/>
            <a:ext cx="228351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Times New Roman"/>
                <a:ea typeface="Times New Roman"/>
                <a:cs typeface="Times New Roman"/>
                <a:sym typeface="Times New Roman"/>
              </a:rPr>
              <a:t>Solution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Lightbox" id="111" name="Google Shape;111;p5"/>
          <p:cNvPicPr preferRelativeResize="0"/>
          <p:nvPr/>
        </p:nvPicPr>
        <p:blipFill rotWithShape="1">
          <a:blip r:embed="rId3">
            <a:alphaModFix/>
          </a:blip>
          <a:srcRect b="0" l="0" r="0" t="0"/>
          <a:stretch/>
        </p:blipFill>
        <p:spPr>
          <a:xfrm>
            <a:off x="611709" y="1"/>
            <a:ext cx="9311780" cy="2173573"/>
          </a:xfrm>
          <a:prstGeom prst="rect">
            <a:avLst/>
          </a:prstGeom>
          <a:noFill/>
          <a:ln>
            <a:noFill/>
          </a:ln>
        </p:spPr>
      </p:pic>
      <p:pic>
        <p:nvPicPr>
          <p:cNvPr descr="Lightbox" id="112" name="Google Shape;112;p5"/>
          <p:cNvPicPr preferRelativeResize="0"/>
          <p:nvPr/>
        </p:nvPicPr>
        <p:blipFill rotWithShape="1">
          <a:blip r:embed="rId4">
            <a:alphaModFix/>
          </a:blip>
          <a:srcRect b="0" l="0" r="0" t="0"/>
          <a:stretch/>
        </p:blipFill>
        <p:spPr>
          <a:xfrm>
            <a:off x="611709" y="2339873"/>
            <a:ext cx="9867821" cy="2519753"/>
          </a:xfrm>
          <a:prstGeom prst="rect">
            <a:avLst/>
          </a:prstGeom>
          <a:noFill/>
          <a:ln>
            <a:noFill/>
          </a:ln>
        </p:spPr>
      </p:pic>
      <p:pic>
        <p:nvPicPr>
          <p:cNvPr descr="Lightbox" id="113" name="Google Shape;113;p5"/>
          <p:cNvPicPr preferRelativeResize="0"/>
          <p:nvPr/>
        </p:nvPicPr>
        <p:blipFill rotWithShape="1">
          <a:blip r:embed="rId5">
            <a:alphaModFix/>
          </a:blip>
          <a:srcRect b="0" l="0" r="0" t="0"/>
          <a:stretch/>
        </p:blipFill>
        <p:spPr>
          <a:xfrm>
            <a:off x="351411" y="4859626"/>
            <a:ext cx="11039475" cy="20853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type="title"/>
          </p:nvPr>
        </p:nvSpPr>
        <p:spPr>
          <a:xfrm>
            <a:off x="1914111" y="391632"/>
            <a:ext cx="7886700" cy="7083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Example 3</a:t>
            </a:r>
            <a:endParaRPr/>
          </a:p>
        </p:txBody>
      </p:sp>
      <p:pic>
        <p:nvPicPr>
          <p:cNvPr id="446" name="Google Shape;446;p50"/>
          <p:cNvPicPr preferRelativeResize="0"/>
          <p:nvPr/>
        </p:nvPicPr>
        <p:blipFill rotWithShape="1">
          <a:blip r:embed="rId3">
            <a:alphaModFix/>
          </a:blip>
          <a:srcRect b="0" l="0" r="0" t="0"/>
          <a:stretch/>
        </p:blipFill>
        <p:spPr>
          <a:xfrm>
            <a:off x="1119116" y="1484245"/>
            <a:ext cx="9485194" cy="343519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1"/>
          <p:cNvSpPr txBox="1"/>
          <p:nvPr>
            <p:ph type="title"/>
          </p:nvPr>
        </p:nvSpPr>
        <p:spPr>
          <a:xfrm>
            <a:off x="1784903" y="245858"/>
            <a:ext cx="3182882" cy="8540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Solution</a:t>
            </a:r>
            <a:endParaRPr/>
          </a:p>
        </p:txBody>
      </p:sp>
      <p:pic>
        <p:nvPicPr>
          <p:cNvPr id="452" name="Google Shape;452;p51"/>
          <p:cNvPicPr preferRelativeResize="0"/>
          <p:nvPr/>
        </p:nvPicPr>
        <p:blipFill rotWithShape="1">
          <a:blip r:embed="rId3">
            <a:alphaModFix/>
          </a:blip>
          <a:srcRect b="0" l="0" r="0" t="0"/>
          <a:stretch/>
        </p:blipFill>
        <p:spPr>
          <a:xfrm>
            <a:off x="1310185" y="1645481"/>
            <a:ext cx="8960251" cy="409777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txBox="1"/>
          <p:nvPr>
            <p:ph type="title"/>
          </p:nvPr>
        </p:nvSpPr>
        <p:spPr>
          <a:xfrm>
            <a:off x="1762538" y="166344"/>
            <a:ext cx="3355371" cy="88057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Example 4</a:t>
            </a:r>
            <a:endParaRPr/>
          </a:p>
        </p:txBody>
      </p:sp>
      <p:sp>
        <p:nvSpPr>
          <p:cNvPr id="458" name="Google Shape;458;p52"/>
          <p:cNvSpPr txBox="1"/>
          <p:nvPr/>
        </p:nvSpPr>
        <p:spPr>
          <a:xfrm>
            <a:off x="1762540" y="1474872"/>
            <a:ext cx="8567531" cy="526297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Times New Roman"/>
                <a:ea typeface="Times New Roman"/>
                <a:cs typeface="Times New Roman"/>
                <a:sym typeface="Times New Roman"/>
              </a:rPr>
              <a:t>A normal GSM has 3 start bits, 3 stop bits(also called as trailing bits), 26 training bits for allowing adaptive equalization, 8.25 guard bits and 2 bursts of 58 bits of encrypted data which is transmitted at 270.833 kbps in the channel. </a:t>
            </a:r>
            <a:endParaRPr/>
          </a:p>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Find</a:t>
            </a:r>
            <a:endParaRPr/>
          </a:p>
          <a:p>
            <a:pPr indent="-342900" lvl="0" marL="342900" marR="0" rtl="0" algn="l">
              <a:spcBef>
                <a:spcPts val="0"/>
              </a:spcBef>
              <a:spcAft>
                <a:spcPts val="0"/>
              </a:spcAft>
              <a:buClr>
                <a:schemeClr val="dk1"/>
              </a:buClr>
              <a:buSzPts val="2800"/>
              <a:buFont typeface="Times New Roman"/>
              <a:buAutoNum type="alphaLcParenR"/>
            </a:pPr>
            <a:r>
              <a:rPr lang="en-US" sz="2800">
                <a:solidFill>
                  <a:schemeClr val="dk1"/>
                </a:solidFill>
                <a:latin typeface="Times New Roman"/>
                <a:ea typeface="Times New Roman"/>
                <a:cs typeface="Times New Roman"/>
                <a:sym typeface="Times New Roman"/>
              </a:rPr>
              <a:t>Number of overhead bits per frame, boh</a:t>
            </a:r>
            <a:endParaRPr sz="28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800"/>
              <a:buFont typeface="Times New Roman"/>
              <a:buAutoNum type="alphaLcParenR"/>
            </a:pPr>
            <a:r>
              <a:rPr lang="en-US" sz="2800">
                <a:solidFill>
                  <a:schemeClr val="dk1"/>
                </a:solidFill>
                <a:latin typeface="Times New Roman"/>
                <a:ea typeface="Times New Roman"/>
                <a:cs typeface="Times New Roman"/>
                <a:sym typeface="Times New Roman"/>
              </a:rPr>
              <a:t>Total number of bits/frame</a:t>
            </a:r>
            <a:endParaRPr/>
          </a:p>
          <a:p>
            <a:pPr indent="-342900" lvl="0" marL="342900" marR="0" rtl="0" algn="l">
              <a:spcBef>
                <a:spcPts val="0"/>
              </a:spcBef>
              <a:spcAft>
                <a:spcPts val="0"/>
              </a:spcAft>
              <a:buClr>
                <a:schemeClr val="dk1"/>
              </a:buClr>
              <a:buSzPts val="2800"/>
              <a:buFont typeface="Times New Roman"/>
              <a:buAutoNum type="alphaLcParenR"/>
            </a:pPr>
            <a:r>
              <a:rPr lang="en-US" sz="2800">
                <a:solidFill>
                  <a:schemeClr val="dk1"/>
                </a:solidFill>
                <a:latin typeface="Times New Roman"/>
                <a:ea typeface="Times New Roman"/>
                <a:cs typeface="Times New Roman"/>
                <a:sym typeface="Times New Roman"/>
              </a:rPr>
              <a:t>Frame rate </a:t>
            </a:r>
            <a:endParaRPr/>
          </a:p>
          <a:p>
            <a:pPr indent="-342900" lvl="0" marL="342900" marR="0" rtl="0" algn="l">
              <a:spcBef>
                <a:spcPts val="0"/>
              </a:spcBef>
              <a:spcAft>
                <a:spcPts val="0"/>
              </a:spcAft>
              <a:buClr>
                <a:schemeClr val="dk1"/>
              </a:buClr>
              <a:buSzPts val="2800"/>
              <a:buFont typeface="Times New Roman"/>
              <a:buAutoNum type="alphaLcParenR"/>
            </a:pPr>
            <a:r>
              <a:rPr lang="en-US" sz="2800">
                <a:solidFill>
                  <a:schemeClr val="dk1"/>
                </a:solidFill>
                <a:latin typeface="Times New Roman"/>
                <a:ea typeface="Times New Roman"/>
                <a:cs typeface="Times New Roman"/>
                <a:sym typeface="Times New Roman"/>
              </a:rPr>
              <a:t>Time duration of a slot</a:t>
            </a:r>
            <a:endParaRPr/>
          </a:p>
          <a:p>
            <a:pPr indent="-342900" lvl="0" marL="342900" marR="0" rtl="0" algn="l">
              <a:spcBef>
                <a:spcPts val="0"/>
              </a:spcBef>
              <a:spcAft>
                <a:spcPts val="0"/>
              </a:spcAft>
              <a:buClr>
                <a:schemeClr val="dk1"/>
              </a:buClr>
              <a:buSzPts val="2800"/>
              <a:buFont typeface="Times New Roman"/>
              <a:buAutoNum type="alphaLcParenR"/>
            </a:pPr>
            <a:r>
              <a:rPr lang="en-US" sz="2800">
                <a:solidFill>
                  <a:schemeClr val="dk1"/>
                </a:solidFill>
                <a:latin typeface="Times New Roman"/>
                <a:ea typeface="Times New Roman"/>
                <a:cs typeface="Times New Roman"/>
                <a:sym typeface="Times New Roman"/>
              </a:rPr>
              <a:t>Frame efficiency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nvSpPr>
        <p:spPr>
          <a:xfrm>
            <a:off x="1822176" y="248360"/>
            <a:ext cx="270344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Times New Roman"/>
                <a:ea typeface="Times New Roman"/>
                <a:cs typeface="Times New Roman"/>
                <a:sym typeface="Times New Roman"/>
              </a:rPr>
              <a:t>Solution</a:t>
            </a:r>
            <a:endParaRPr/>
          </a:p>
        </p:txBody>
      </p:sp>
      <p:sp>
        <p:nvSpPr>
          <p:cNvPr id="464" name="Google Shape;464;p53"/>
          <p:cNvSpPr txBox="1"/>
          <p:nvPr/>
        </p:nvSpPr>
        <p:spPr>
          <a:xfrm>
            <a:off x="1603515" y="1563757"/>
            <a:ext cx="8984973"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A time slot has 6+ 8.25+26+2(58) = 156.25bits</a:t>
            </a:r>
            <a:endParaRPr/>
          </a:p>
          <a:p>
            <a:pPr indent="-457200" lvl="0" marL="457200" marR="0" rtl="0" algn="l">
              <a:spcBef>
                <a:spcPts val="0"/>
              </a:spcBef>
              <a:spcAft>
                <a:spcPts val="0"/>
              </a:spcAft>
              <a:buClr>
                <a:schemeClr val="dk1"/>
              </a:buClr>
              <a:buSzPts val="3200"/>
              <a:buFont typeface="Times New Roman"/>
              <a:buAutoNum type="alphaLcParenR"/>
            </a:pPr>
            <a:r>
              <a:rPr lang="en-US" sz="3200">
                <a:solidFill>
                  <a:schemeClr val="dk1"/>
                </a:solidFill>
                <a:latin typeface="Times New Roman"/>
                <a:ea typeface="Times New Roman"/>
                <a:cs typeface="Times New Roman"/>
                <a:sym typeface="Times New Roman"/>
              </a:rPr>
              <a:t>Number of overhead bits, boh =  (8*6) + (8*8.25) + (8*26) = 322bits</a:t>
            </a:r>
            <a:endParaRPr/>
          </a:p>
          <a:p>
            <a:pPr indent="-457200" lvl="0" marL="457200" marR="0" rtl="0" algn="l">
              <a:spcBef>
                <a:spcPts val="0"/>
              </a:spcBef>
              <a:spcAft>
                <a:spcPts val="0"/>
              </a:spcAft>
              <a:buClr>
                <a:schemeClr val="dk1"/>
              </a:buClr>
              <a:buSzPts val="3200"/>
              <a:buFont typeface="Times New Roman"/>
              <a:buAutoNum type="alphaLcParenR"/>
            </a:pPr>
            <a:r>
              <a:rPr lang="en-US" sz="3200">
                <a:solidFill>
                  <a:schemeClr val="dk1"/>
                </a:solidFill>
                <a:latin typeface="Times New Roman"/>
                <a:ea typeface="Times New Roman"/>
                <a:cs typeface="Times New Roman"/>
                <a:sym typeface="Times New Roman"/>
              </a:rPr>
              <a:t>Number of bits/frame = 8* 156.25 = 1250 bits/frame</a:t>
            </a:r>
            <a:endParaRPr/>
          </a:p>
          <a:p>
            <a:pPr indent="-457200" lvl="0" marL="457200" marR="0" rtl="0" algn="l">
              <a:spcBef>
                <a:spcPts val="0"/>
              </a:spcBef>
              <a:spcAft>
                <a:spcPts val="0"/>
              </a:spcAft>
              <a:buClr>
                <a:schemeClr val="dk1"/>
              </a:buClr>
              <a:buSzPts val="3200"/>
              <a:buFont typeface="Times New Roman"/>
              <a:buAutoNum type="alphaLcParenR"/>
            </a:pPr>
            <a:r>
              <a:rPr lang="en-US" sz="3200">
                <a:solidFill>
                  <a:schemeClr val="dk1"/>
                </a:solidFill>
                <a:latin typeface="Times New Roman"/>
                <a:ea typeface="Times New Roman"/>
                <a:cs typeface="Times New Roman"/>
                <a:sym typeface="Times New Roman"/>
              </a:rPr>
              <a:t>Frame Rate= 270.833kbps/1250 bits/frame = 216.66 Frame/sec</a:t>
            </a:r>
            <a:endParaRPr/>
          </a:p>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d) Time duration of a slot = 156.25* (1/270.833kbps) = 576.92us</a:t>
            </a:r>
            <a:endParaRPr/>
          </a:p>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e) Frame efficiency = Ƞ = [1-(322/1250)] = 74.24%</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4"/>
          <p:cNvSpPr txBox="1"/>
          <p:nvPr>
            <p:ph type="title"/>
          </p:nvPr>
        </p:nvSpPr>
        <p:spPr>
          <a:xfrm>
            <a:off x="584981" y="393261"/>
            <a:ext cx="10515600" cy="63368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Benefits of spread spectrum</a:t>
            </a:r>
            <a:endParaRPr/>
          </a:p>
        </p:txBody>
      </p:sp>
      <p:pic>
        <p:nvPicPr>
          <p:cNvPr id="470" name="Google Shape;470;p54"/>
          <p:cNvPicPr preferRelativeResize="0"/>
          <p:nvPr/>
        </p:nvPicPr>
        <p:blipFill rotWithShape="1">
          <a:blip r:embed="rId3">
            <a:alphaModFix/>
          </a:blip>
          <a:srcRect b="0" l="0" r="0" t="0"/>
          <a:stretch/>
        </p:blipFill>
        <p:spPr>
          <a:xfrm>
            <a:off x="905741" y="1879580"/>
            <a:ext cx="10380518" cy="445292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5"/>
          <p:cNvSpPr/>
          <p:nvPr/>
        </p:nvSpPr>
        <p:spPr>
          <a:xfrm>
            <a:off x="1009934" y="285752"/>
            <a:ext cx="9962866"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600">
                <a:solidFill>
                  <a:srgbClr val="A50021"/>
                </a:solidFill>
                <a:latin typeface="Times New Roman"/>
                <a:ea typeface="Times New Roman"/>
                <a:cs typeface="Times New Roman"/>
                <a:sym typeface="Times New Roman"/>
              </a:rPr>
              <a:t>Spread Spectrum Multiple Access (SSMA)</a:t>
            </a:r>
            <a:endParaRPr b="1" sz="3600">
              <a:solidFill>
                <a:srgbClr val="A50021"/>
              </a:solidFill>
              <a:latin typeface="Calibri"/>
              <a:ea typeface="Calibri"/>
              <a:cs typeface="Calibri"/>
              <a:sym typeface="Calibri"/>
            </a:endParaRPr>
          </a:p>
        </p:txBody>
      </p:sp>
      <p:sp>
        <p:nvSpPr>
          <p:cNvPr id="476" name="Google Shape;476;p55"/>
          <p:cNvSpPr txBox="1"/>
          <p:nvPr/>
        </p:nvSpPr>
        <p:spPr>
          <a:xfrm>
            <a:off x="112542" y="1196976"/>
            <a:ext cx="8145195" cy="37623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000000"/>
              </a:buClr>
              <a:buSzPts val="1920"/>
              <a:buFont typeface="Noto Sans Symbols"/>
              <a:buChar char="►"/>
            </a:pPr>
            <a:r>
              <a:rPr lang="en-US" sz="2400">
                <a:solidFill>
                  <a:srgbClr val="000000"/>
                </a:solidFill>
                <a:latin typeface="Times New Roman"/>
                <a:ea typeface="Times New Roman"/>
                <a:cs typeface="Times New Roman"/>
                <a:sym typeface="Times New Roman"/>
              </a:rPr>
              <a:t>SSMA uses signals which have a </a:t>
            </a:r>
            <a:r>
              <a:rPr lang="en-US" sz="2400">
                <a:solidFill>
                  <a:srgbClr val="0070C0"/>
                </a:solidFill>
                <a:latin typeface="Times New Roman"/>
                <a:ea typeface="Times New Roman"/>
                <a:cs typeface="Times New Roman"/>
                <a:sym typeface="Times New Roman"/>
              </a:rPr>
              <a:t>transmission BW that is several orders of magnitude greater than the minimum required RF BW</a:t>
            </a:r>
            <a:r>
              <a:rPr lang="en-US" sz="2400">
                <a:solidFill>
                  <a:srgbClr val="000000"/>
                </a:solidFill>
                <a:latin typeface="Times New Roman"/>
                <a:ea typeface="Times New Roman"/>
                <a:cs typeface="Times New Roman"/>
                <a:sym typeface="Times New Roman"/>
              </a:rPr>
              <a:t>. </a:t>
            </a:r>
            <a:endParaRPr/>
          </a:p>
          <a:p>
            <a:pPr indent="-342900" lvl="0" marL="342900" marR="0" rtl="0" algn="just">
              <a:lnSpc>
                <a:spcPct val="150000"/>
              </a:lnSpc>
              <a:spcBef>
                <a:spcPts val="1000"/>
              </a:spcBef>
              <a:spcAft>
                <a:spcPts val="0"/>
              </a:spcAft>
              <a:buClr>
                <a:srgbClr val="000000"/>
              </a:buClr>
              <a:buSzPts val="1920"/>
              <a:buFont typeface="Noto Sans Symbols"/>
              <a:buChar char="►"/>
            </a:pPr>
            <a:r>
              <a:rPr b="1" lang="en-US" sz="2400">
                <a:solidFill>
                  <a:srgbClr val="000000"/>
                </a:solidFill>
                <a:latin typeface="Times New Roman"/>
                <a:ea typeface="Times New Roman"/>
                <a:cs typeface="Times New Roman"/>
                <a:sym typeface="Times New Roman"/>
              </a:rPr>
              <a:t>A pseudo-noise (PN) sequence </a:t>
            </a:r>
            <a:r>
              <a:rPr lang="en-US" sz="2400">
                <a:solidFill>
                  <a:srgbClr val="000000"/>
                </a:solidFill>
                <a:latin typeface="Times New Roman"/>
                <a:ea typeface="Times New Roman"/>
                <a:cs typeface="Times New Roman"/>
                <a:sym typeface="Times New Roman"/>
              </a:rPr>
              <a:t>converts narrowband signal to a wideband noise like signals before transmission.</a:t>
            </a:r>
            <a:endParaRPr/>
          </a:p>
          <a:p>
            <a:pPr indent="0" lvl="0" marL="0" marR="0" rtl="0" algn="just">
              <a:lnSpc>
                <a:spcPct val="150000"/>
              </a:lnSpc>
              <a:spcBef>
                <a:spcPts val="1000"/>
              </a:spcBef>
              <a:spcAft>
                <a:spcPts val="0"/>
              </a:spcAft>
              <a:buClr>
                <a:srgbClr val="000000"/>
              </a:buClr>
              <a:buSzPts val="1920"/>
              <a:buFont typeface="Noto Sans Symbols"/>
              <a:buNone/>
            </a:pPr>
            <a:r>
              <a:rPr b="1" lang="en-US" sz="2400">
                <a:solidFill>
                  <a:srgbClr val="000000"/>
                </a:solidFill>
                <a:latin typeface="Times New Roman"/>
                <a:ea typeface="Times New Roman"/>
                <a:cs typeface="Times New Roman"/>
                <a:sym typeface="Times New Roman"/>
              </a:rPr>
              <a:t>Application:</a:t>
            </a:r>
            <a:r>
              <a:rPr lang="en-US" sz="2400">
                <a:solidFill>
                  <a:srgbClr val="000000"/>
                </a:solidFill>
                <a:latin typeface="Times New Roman"/>
                <a:ea typeface="Times New Roman"/>
                <a:cs typeface="Times New Roman"/>
                <a:sym typeface="Times New Roman"/>
              </a:rPr>
              <a:t> developed </a:t>
            </a:r>
            <a:r>
              <a:rPr b="1" lang="en-US" sz="2400">
                <a:solidFill>
                  <a:srgbClr val="000000"/>
                </a:solidFill>
                <a:latin typeface="Times New Roman"/>
                <a:ea typeface="Times New Roman"/>
                <a:cs typeface="Times New Roman"/>
                <a:sym typeface="Times New Roman"/>
              </a:rPr>
              <a:t>for military applications</a:t>
            </a:r>
            <a:r>
              <a:rPr lang="en-US" sz="2400">
                <a:solidFill>
                  <a:srgbClr val="000000"/>
                </a:solidFill>
                <a:latin typeface="Times New Roman"/>
                <a:ea typeface="Times New Roman"/>
                <a:cs typeface="Times New Roman"/>
                <a:sym typeface="Times New Roman"/>
              </a:rPr>
              <a:t> for</a:t>
            </a:r>
            <a:endParaRPr/>
          </a:p>
          <a:p>
            <a:pPr indent="-342900" lvl="0" marL="342900" marR="0" rtl="0" algn="just">
              <a:lnSpc>
                <a:spcPct val="150000"/>
              </a:lnSpc>
              <a:spcBef>
                <a:spcPts val="1000"/>
              </a:spcBef>
              <a:spcAft>
                <a:spcPts val="0"/>
              </a:spcAft>
              <a:buClr>
                <a:srgbClr val="000000"/>
              </a:buClr>
              <a:buSzPts val="1920"/>
              <a:buFont typeface="Noto Sans Symbols"/>
              <a:buChar char="►"/>
            </a:pPr>
            <a:r>
              <a:rPr lang="en-US" sz="2400">
                <a:solidFill>
                  <a:srgbClr val="000000"/>
                </a:solidFill>
                <a:latin typeface="Times New Roman"/>
                <a:ea typeface="Times New Roman"/>
                <a:cs typeface="Times New Roman"/>
                <a:sym typeface="Times New Roman"/>
              </a:rPr>
              <a:t> Security</a:t>
            </a:r>
            <a:endParaRPr/>
          </a:p>
          <a:p>
            <a:pPr indent="-342900" lvl="0" marL="342900" marR="0" rtl="0" algn="just">
              <a:lnSpc>
                <a:spcPct val="150000"/>
              </a:lnSpc>
              <a:spcBef>
                <a:spcPts val="1000"/>
              </a:spcBef>
              <a:spcAft>
                <a:spcPts val="0"/>
              </a:spcAft>
              <a:buClr>
                <a:srgbClr val="000000"/>
              </a:buClr>
              <a:buSzPts val="1920"/>
              <a:buFont typeface="Noto Sans Symbols"/>
              <a:buChar char="►"/>
            </a:pPr>
            <a:r>
              <a:rPr lang="en-US" sz="2400">
                <a:solidFill>
                  <a:srgbClr val="000000"/>
                </a:solidFill>
                <a:latin typeface="Times New Roman"/>
                <a:ea typeface="Times New Roman"/>
                <a:cs typeface="Times New Roman"/>
                <a:sym typeface="Times New Roman"/>
              </a:rPr>
              <a:t> Undetectability: minimum probability of being detected</a:t>
            </a:r>
            <a:endParaRPr/>
          </a:p>
          <a:p>
            <a:pPr indent="-342900" lvl="0" marL="342900" marR="0" rtl="0" algn="just">
              <a:lnSpc>
                <a:spcPct val="150000"/>
              </a:lnSpc>
              <a:spcBef>
                <a:spcPts val="1000"/>
              </a:spcBef>
              <a:spcAft>
                <a:spcPts val="0"/>
              </a:spcAft>
              <a:buClr>
                <a:srgbClr val="000000"/>
              </a:buClr>
              <a:buSzPts val="1920"/>
              <a:buFont typeface="Noto Sans Symbols"/>
              <a:buChar char="►"/>
            </a:pPr>
            <a:r>
              <a:rPr lang="en-US" sz="2400">
                <a:solidFill>
                  <a:srgbClr val="000000"/>
                </a:solidFill>
                <a:latin typeface="Times New Roman"/>
                <a:ea typeface="Times New Roman"/>
                <a:cs typeface="Times New Roman"/>
                <a:sym typeface="Times New Roman"/>
              </a:rPr>
              <a:t>Robust against intentional jammers</a:t>
            </a:r>
            <a:endParaRPr/>
          </a:p>
        </p:txBody>
      </p:sp>
      <p:pic>
        <p:nvPicPr>
          <p:cNvPr id="477" name="Google Shape;477;p55"/>
          <p:cNvPicPr preferRelativeResize="0"/>
          <p:nvPr/>
        </p:nvPicPr>
        <p:blipFill rotWithShape="1">
          <a:blip r:embed="rId3">
            <a:alphaModFix/>
          </a:blip>
          <a:srcRect b="0" l="0" r="0" t="0"/>
          <a:stretch/>
        </p:blipFill>
        <p:spPr>
          <a:xfrm>
            <a:off x="8370278" y="1552544"/>
            <a:ext cx="3709180" cy="295536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6"/>
          <p:cNvSpPr/>
          <p:nvPr/>
        </p:nvSpPr>
        <p:spPr>
          <a:xfrm>
            <a:off x="1613453" y="3292899"/>
            <a:ext cx="8885582" cy="346571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56"/>
          <p:cNvSpPr/>
          <p:nvPr/>
        </p:nvSpPr>
        <p:spPr>
          <a:xfrm>
            <a:off x="1921041" y="-116319"/>
            <a:ext cx="8270404"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3600">
                <a:solidFill>
                  <a:srgbClr val="A50021"/>
                </a:solidFill>
                <a:latin typeface="Times New Roman"/>
                <a:ea typeface="Times New Roman"/>
                <a:cs typeface="Times New Roman"/>
                <a:sym typeface="Times New Roman"/>
              </a:rPr>
              <a:t>Spread Spectrum Multiple Access</a:t>
            </a:r>
            <a:endParaRPr sz="3600">
              <a:solidFill>
                <a:srgbClr val="A50021"/>
              </a:solidFill>
              <a:latin typeface="Calibri"/>
              <a:ea typeface="Calibri"/>
              <a:cs typeface="Calibri"/>
              <a:sym typeface="Calibri"/>
            </a:endParaRPr>
          </a:p>
        </p:txBody>
      </p:sp>
      <p:sp>
        <p:nvSpPr>
          <p:cNvPr id="484" name="Google Shape;484;p56"/>
          <p:cNvSpPr/>
          <p:nvPr/>
        </p:nvSpPr>
        <p:spPr>
          <a:xfrm>
            <a:off x="350294" y="438112"/>
            <a:ext cx="9074426" cy="242662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3200"/>
              <a:buFont typeface="Noto Sans Symbols"/>
              <a:buNone/>
            </a:pPr>
            <a:r>
              <a:rPr b="1" lang="en-US" sz="3200">
                <a:solidFill>
                  <a:srgbClr val="000000"/>
                </a:solidFill>
                <a:latin typeface="Times New Roman"/>
                <a:ea typeface="Times New Roman"/>
                <a:cs typeface="Times New Roman"/>
                <a:sym typeface="Times New Roman"/>
              </a:rPr>
              <a:t>Two techniques</a:t>
            </a:r>
            <a:r>
              <a:rPr b="1" lang="en-US" sz="2400">
                <a:solidFill>
                  <a:srgbClr val="000000"/>
                </a:solidFill>
                <a:latin typeface="Times New Roman"/>
                <a:ea typeface="Times New Roman"/>
                <a:cs typeface="Times New Roman"/>
                <a:sym typeface="Times New Roman"/>
              </a:rPr>
              <a:t>:</a:t>
            </a:r>
            <a:endParaRPr b="1" sz="2400">
              <a:solidFill>
                <a:srgbClr val="000000"/>
              </a:solidFill>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Frequency Hopped Multiple Access (</a:t>
            </a:r>
            <a:r>
              <a:rPr b="1" i="0" lang="en-US" sz="2400" u="none" cap="none" strike="noStrike">
                <a:solidFill>
                  <a:srgbClr val="000000"/>
                </a:solidFill>
                <a:latin typeface="Times New Roman"/>
                <a:ea typeface="Times New Roman"/>
                <a:cs typeface="Times New Roman"/>
                <a:sym typeface="Times New Roman"/>
              </a:rPr>
              <a:t>FHMA</a:t>
            </a:r>
            <a:r>
              <a:rPr b="0" i="0" lang="en-US" sz="2400" u="none" cap="none" strike="noStrike">
                <a:solidFill>
                  <a:srgbClr val="000000"/>
                </a:solidFill>
                <a:latin typeface="Times New Roman"/>
                <a:ea typeface="Times New Roman"/>
                <a:cs typeface="Times New Roman"/>
                <a:sym typeface="Times New Roman"/>
              </a:rPr>
              <a:t>)  </a:t>
            </a:r>
            <a:endParaRPr b="0" i="0" sz="2400" u="none" cap="none" strike="noStrike">
              <a:solidFill>
                <a:srgbClr val="000000"/>
              </a:solidFill>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Direct Sequence Multiple Access (</a:t>
            </a:r>
            <a:r>
              <a:rPr b="1" i="0" lang="en-US" sz="2400" u="none" cap="none" strike="noStrike">
                <a:solidFill>
                  <a:srgbClr val="000000"/>
                </a:solidFill>
                <a:latin typeface="Times New Roman"/>
                <a:ea typeface="Times New Roman"/>
                <a:cs typeface="Times New Roman"/>
                <a:sym typeface="Times New Roman"/>
              </a:rPr>
              <a:t>DSMA</a:t>
            </a:r>
            <a:r>
              <a:rPr b="0" i="0" lang="en-US" sz="2400" u="none" cap="none" strike="noStrike">
                <a:solidFill>
                  <a:srgbClr val="000000"/>
                </a:solidFill>
                <a:latin typeface="Times New Roman"/>
                <a:ea typeface="Times New Roman"/>
                <a:cs typeface="Times New Roman"/>
                <a:sym typeface="Times New Roman"/>
              </a:rPr>
              <a:t>) -Also called Code Division Multiple Access  (</a:t>
            </a:r>
            <a:r>
              <a:rPr b="1" i="0" lang="en-US" sz="2400" u="none" cap="none" strike="noStrike">
                <a:solidFill>
                  <a:srgbClr val="000000"/>
                </a:solidFill>
                <a:latin typeface="Times New Roman"/>
                <a:ea typeface="Times New Roman"/>
                <a:cs typeface="Times New Roman"/>
                <a:sym typeface="Times New Roman"/>
              </a:rPr>
              <a:t>CDMA</a:t>
            </a:r>
            <a:r>
              <a:rPr b="0" i="0" lang="en-US" sz="2400" u="none" cap="none" strike="noStrike">
                <a:solidFill>
                  <a:srgbClr val="000000"/>
                </a:solidFill>
                <a:latin typeface="Times New Roman"/>
                <a:ea typeface="Times New Roman"/>
                <a:cs typeface="Times New Roman"/>
                <a:sym typeface="Times New Roman"/>
              </a:rPr>
              <a:t>)</a:t>
            </a:r>
            <a:endParaRPr b="0" i="0" sz="2400" u="none" cap="none" strike="noStrike">
              <a:solidFill>
                <a:srgbClr val="000000"/>
              </a:solidFill>
              <a:latin typeface="Times New Roman"/>
              <a:ea typeface="Times New Roman"/>
              <a:cs typeface="Times New Roman"/>
              <a:sym typeface="Times New Roman"/>
            </a:endParaRPr>
          </a:p>
        </p:txBody>
      </p:sp>
      <p:pic>
        <p:nvPicPr>
          <p:cNvPr id="485" name="Google Shape;485;p56"/>
          <p:cNvPicPr preferRelativeResize="0"/>
          <p:nvPr/>
        </p:nvPicPr>
        <p:blipFill rotWithShape="1">
          <a:blip r:embed="rId3">
            <a:alphaModFix/>
          </a:blip>
          <a:srcRect b="0" l="0" r="0" t="0"/>
          <a:stretch/>
        </p:blipFill>
        <p:spPr>
          <a:xfrm>
            <a:off x="1752483" y="3478431"/>
            <a:ext cx="8607520" cy="30946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7"/>
          <p:cNvSpPr/>
          <p:nvPr/>
        </p:nvSpPr>
        <p:spPr>
          <a:xfrm>
            <a:off x="1694467" y="2"/>
            <a:ext cx="9360220"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3200">
                <a:solidFill>
                  <a:srgbClr val="A50021"/>
                </a:solidFill>
                <a:latin typeface="Times New Roman"/>
                <a:ea typeface="Times New Roman"/>
                <a:cs typeface="Times New Roman"/>
                <a:sym typeface="Times New Roman"/>
              </a:rPr>
              <a:t>Frequency  Hopped Multiple  Access  (FHMA)</a:t>
            </a:r>
            <a:endParaRPr sz="3200">
              <a:solidFill>
                <a:srgbClr val="A50021"/>
              </a:solidFill>
              <a:latin typeface="Calibri"/>
              <a:ea typeface="Calibri"/>
              <a:cs typeface="Calibri"/>
              <a:sym typeface="Calibri"/>
            </a:endParaRPr>
          </a:p>
        </p:txBody>
      </p:sp>
      <p:sp>
        <p:nvSpPr>
          <p:cNvPr id="491" name="Google Shape;491;p57"/>
          <p:cNvSpPr/>
          <p:nvPr/>
        </p:nvSpPr>
        <p:spPr>
          <a:xfrm>
            <a:off x="507113" y="830999"/>
            <a:ext cx="6057460" cy="238219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1560"/>
              <a:buFont typeface="Noto Sans Symbols"/>
              <a:buChar char="■"/>
            </a:pPr>
            <a:r>
              <a:rPr lang="en-US" sz="2400">
                <a:solidFill>
                  <a:srgbClr val="000000"/>
                </a:solidFill>
                <a:latin typeface="Times New Roman"/>
                <a:ea typeface="Times New Roman"/>
                <a:cs typeface="Times New Roman"/>
                <a:sym typeface="Times New Roman"/>
              </a:rPr>
              <a:t>Digital muliple access technique</a:t>
            </a:r>
            <a:endParaRPr/>
          </a:p>
          <a:p>
            <a:pPr indent="-342900" lvl="0" marL="342900" marR="0" rtl="0" algn="just">
              <a:lnSpc>
                <a:spcPct val="150000"/>
              </a:lnSpc>
              <a:spcBef>
                <a:spcPts val="480"/>
              </a:spcBef>
              <a:spcAft>
                <a:spcPts val="0"/>
              </a:spcAft>
              <a:buClr>
                <a:srgbClr val="000000"/>
              </a:buClr>
              <a:buSzPts val="1560"/>
              <a:buFont typeface="Noto Sans Symbols"/>
              <a:buChar char="■"/>
            </a:pPr>
            <a:r>
              <a:rPr lang="en-US" sz="2400">
                <a:solidFill>
                  <a:srgbClr val="000000"/>
                </a:solidFill>
                <a:latin typeface="Times New Roman"/>
                <a:ea typeface="Times New Roman"/>
                <a:cs typeface="Times New Roman"/>
                <a:sym typeface="Times New Roman"/>
              </a:rPr>
              <a:t>It </a:t>
            </a:r>
            <a:r>
              <a:rPr lang="en-US" sz="2400">
                <a:solidFill>
                  <a:srgbClr val="FF0000"/>
                </a:solidFill>
                <a:latin typeface="Times New Roman"/>
                <a:ea typeface="Times New Roman"/>
                <a:cs typeface="Times New Roman"/>
                <a:sym typeface="Times New Roman"/>
              </a:rPr>
              <a:t>varies carrier frequency of individual users in a </a:t>
            </a:r>
            <a:r>
              <a:rPr b="1" lang="en-US" sz="2400" u="sng">
                <a:solidFill>
                  <a:srgbClr val="FF0000"/>
                </a:solidFill>
                <a:latin typeface="Times New Roman"/>
                <a:ea typeface="Times New Roman"/>
                <a:cs typeface="Times New Roman"/>
                <a:sym typeface="Times New Roman"/>
              </a:rPr>
              <a:t>pseudo-random</a:t>
            </a:r>
            <a:r>
              <a:rPr lang="en-US" sz="2400">
                <a:solidFill>
                  <a:srgbClr val="FF0000"/>
                </a:solidFill>
                <a:latin typeface="Times New Roman"/>
                <a:ea typeface="Times New Roman"/>
                <a:cs typeface="Times New Roman"/>
                <a:sym typeface="Times New Roman"/>
              </a:rPr>
              <a:t> fashion </a:t>
            </a:r>
            <a:r>
              <a:rPr lang="en-US" sz="2400">
                <a:solidFill>
                  <a:srgbClr val="000000"/>
                </a:solidFill>
                <a:latin typeface="Times New Roman"/>
                <a:ea typeface="Times New Roman"/>
                <a:cs typeface="Times New Roman"/>
                <a:sym typeface="Times New Roman"/>
              </a:rPr>
              <a:t>within a wideband channel.</a:t>
            </a:r>
            <a:endParaRPr sz="2400">
              <a:solidFill>
                <a:srgbClr val="000000"/>
              </a:solidFill>
              <a:latin typeface="Times New Roman"/>
              <a:ea typeface="Times New Roman"/>
              <a:cs typeface="Times New Roman"/>
              <a:sym typeface="Times New Roman"/>
            </a:endParaRPr>
          </a:p>
        </p:txBody>
      </p:sp>
      <p:pic>
        <p:nvPicPr>
          <p:cNvPr id="492" name="Google Shape;492;p57"/>
          <p:cNvPicPr preferRelativeResize="0"/>
          <p:nvPr/>
        </p:nvPicPr>
        <p:blipFill rotWithShape="1">
          <a:blip r:embed="rId3">
            <a:alphaModFix/>
          </a:blip>
          <a:srcRect b="0" l="0" r="0" t="0"/>
          <a:stretch/>
        </p:blipFill>
        <p:spPr>
          <a:xfrm>
            <a:off x="6915939" y="1011147"/>
            <a:ext cx="5276061" cy="4182059"/>
          </a:xfrm>
          <a:prstGeom prst="rect">
            <a:avLst/>
          </a:prstGeom>
          <a:noFill/>
          <a:ln>
            <a:noFill/>
          </a:ln>
        </p:spPr>
      </p:pic>
      <p:sp>
        <p:nvSpPr>
          <p:cNvPr id="493" name="Google Shape;493;p57"/>
          <p:cNvSpPr/>
          <p:nvPr/>
        </p:nvSpPr>
        <p:spPr>
          <a:xfrm>
            <a:off x="155747" y="3213190"/>
            <a:ext cx="640882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FHMA allows multiple users to simultaneously </a:t>
            </a:r>
            <a:r>
              <a:rPr lang="en-US" sz="2400">
                <a:solidFill>
                  <a:srgbClr val="FF0000"/>
                </a:solidFill>
                <a:latin typeface="Calibri"/>
                <a:ea typeface="Calibri"/>
                <a:cs typeface="Calibri"/>
                <a:sym typeface="Calibri"/>
              </a:rPr>
              <a:t>occupy the same spectrum at the same time</a:t>
            </a:r>
            <a:r>
              <a:rPr lang="en-US" sz="2400">
                <a:solidFill>
                  <a:schemeClr val="dk1"/>
                </a:solidFill>
                <a:latin typeface="Calibri"/>
                <a:ea typeface="Calibri"/>
                <a:cs typeface="Calibri"/>
                <a:sym typeface="Calibri"/>
              </a:rPr>
              <a:t>, where each user dwells at a </a:t>
            </a:r>
            <a:r>
              <a:rPr lang="en-US" sz="2400">
                <a:solidFill>
                  <a:srgbClr val="FF0000"/>
                </a:solidFill>
                <a:latin typeface="Calibri"/>
                <a:ea typeface="Calibri"/>
                <a:cs typeface="Calibri"/>
                <a:sym typeface="Calibri"/>
              </a:rPr>
              <a:t>specific narrowband channel at a particular instance of time, based on the particular PN code of the user</a:t>
            </a:r>
            <a:endParaRPr/>
          </a:p>
        </p:txBody>
      </p:sp>
      <p:sp>
        <p:nvSpPr>
          <p:cNvPr id="494" name="Google Shape;494;p57"/>
          <p:cNvSpPr/>
          <p:nvPr/>
        </p:nvSpPr>
        <p:spPr>
          <a:xfrm>
            <a:off x="288748" y="5595381"/>
            <a:ext cx="1146197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24242"/>
                </a:solidFill>
                <a:latin typeface="Verdana"/>
                <a:ea typeface="Verdana"/>
                <a:cs typeface="Verdana"/>
                <a:sym typeface="Verdana"/>
              </a:rPr>
              <a:t>Frequency hopping spread spectrum (FHSS) is a method </a:t>
            </a:r>
            <a:r>
              <a:rPr lang="en-US" sz="2000">
                <a:solidFill>
                  <a:srgbClr val="FF0000"/>
                </a:solidFill>
                <a:latin typeface="Verdana"/>
                <a:ea typeface="Verdana"/>
                <a:cs typeface="Verdana"/>
                <a:sym typeface="Verdana"/>
              </a:rPr>
              <a:t>of transmitting radio signals by shifting carriers </a:t>
            </a:r>
            <a:r>
              <a:rPr lang="en-US" sz="2000">
                <a:solidFill>
                  <a:srgbClr val="424242"/>
                </a:solidFill>
                <a:latin typeface="Verdana"/>
                <a:ea typeface="Verdana"/>
                <a:cs typeface="Verdana"/>
                <a:sym typeface="Verdana"/>
              </a:rPr>
              <a:t>across numerous channels with pseudorandom sequence which is already known to the sender and receiver.</a:t>
            </a:r>
            <a:endParaRPr sz="20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txBox="1"/>
          <p:nvPr>
            <p:ph idx="1" type="body"/>
          </p:nvPr>
        </p:nvSpPr>
        <p:spPr>
          <a:xfrm>
            <a:off x="379521" y="2987510"/>
            <a:ext cx="11147489" cy="387049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rgbClr val="000000"/>
              </a:buClr>
              <a:buSzPts val="1560"/>
              <a:buFont typeface="Noto Sans Symbols"/>
              <a:buChar char="■"/>
            </a:pPr>
            <a:r>
              <a:rPr lang="en-US" sz="2400">
                <a:solidFill>
                  <a:srgbClr val="000000"/>
                </a:solidFill>
                <a:latin typeface="Times New Roman"/>
                <a:ea typeface="Times New Roman"/>
                <a:cs typeface="Times New Roman"/>
                <a:sym typeface="Times New Roman"/>
              </a:rPr>
              <a:t>The </a:t>
            </a:r>
            <a:r>
              <a:rPr b="1" lang="en-US" sz="2400">
                <a:solidFill>
                  <a:srgbClr val="000000"/>
                </a:solidFill>
                <a:latin typeface="Times New Roman"/>
                <a:ea typeface="Times New Roman"/>
                <a:cs typeface="Times New Roman"/>
                <a:sym typeface="Times New Roman"/>
              </a:rPr>
              <a:t>rate of hopping </a:t>
            </a:r>
            <a:r>
              <a:rPr lang="en-US" sz="2400">
                <a:solidFill>
                  <a:srgbClr val="000000"/>
                </a:solidFill>
                <a:latin typeface="Times New Roman"/>
                <a:ea typeface="Times New Roman"/>
                <a:cs typeface="Times New Roman"/>
                <a:sym typeface="Times New Roman"/>
              </a:rPr>
              <a:t>from one frequency to another is a function of the </a:t>
            </a:r>
            <a:r>
              <a:rPr b="1" lang="en-US" sz="2400">
                <a:solidFill>
                  <a:srgbClr val="000000"/>
                </a:solidFill>
                <a:latin typeface="Times New Roman"/>
                <a:ea typeface="Times New Roman"/>
                <a:cs typeface="Times New Roman"/>
                <a:sym typeface="Times New Roman"/>
              </a:rPr>
              <a:t>information rate</a:t>
            </a:r>
            <a:r>
              <a:rPr lang="en-US" sz="2400">
                <a:solidFill>
                  <a:srgbClr val="000000"/>
                </a:solidFill>
                <a:latin typeface="Times New Roman"/>
                <a:ea typeface="Times New Roman"/>
                <a:cs typeface="Times New Roman"/>
                <a:sym typeface="Times New Roman"/>
              </a:rPr>
              <a:t>.</a:t>
            </a:r>
            <a:endParaRPr/>
          </a:p>
          <a:p>
            <a:pPr indent="-228600" lvl="0" marL="228600" rtl="0" algn="just">
              <a:lnSpc>
                <a:spcPct val="150000"/>
              </a:lnSpc>
              <a:spcBef>
                <a:spcPts val="480"/>
              </a:spcBef>
              <a:spcAft>
                <a:spcPts val="0"/>
              </a:spcAft>
              <a:buClr>
                <a:srgbClr val="000000"/>
              </a:buClr>
              <a:buSzPts val="1560"/>
              <a:buFont typeface="Noto Sans Symbols"/>
              <a:buChar char="■"/>
            </a:pPr>
            <a:r>
              <a:rPr lang="en-US" sz="2400">
                <a:solidFill>
                  <a:srgbClr val="000000"/>
                </a:solidFill>
                <a:latin typeface="Times New Roman"/>
                <a:ea typeface="Times New Roman"/>
                <a:cs typeface="Times New Roman"/>
                <a:sym typeface="Times New Roman"/>
              </a:rPr>
              <a:t>The </a:t>
            </a:r>
            <a:r>
              <a:rPr b="1" lang="en-US" sz="2400">
                <a:solidFill>
                  <a:srgbClr val="000000"/>
                </a:solidFill>
                <a:latin typeface="Times New Roman"/>
                <a:ea typeface="Times New Roman"/>
                <a:cs typeface="Times New Roman"/>
                <a:sym typeface="Times New Roman"/>
              </a:rPr>
              <a:t>specific order </a:t>
            </a:r>
            <a:r>
              <a:rPr lang="en-US" sz="2400">
                <a:solidFill>
                  <a:srgbClr val="000000"/>
                </a:solidFill>
                <a:latin typeface="Times New Roman"/>
                <a:ea typeface="Times New Roman"/>
                <a:cs typeface="Times New Roman"/>
                <a:sym typeface="Times New Roman"/>
              </a:rPr>
              <a:t>in which frequencies are occupied is a function of a </a:t>
            </a:r>
            <a:r>
              <a:rPr b="1" lang="en-US" sz="2400">
                <a:solidFill>
                  <a:srgbClr val="000000"/>
                </a:solidFill>
                <a:latin typeface="Times New Roman"/>
                <a:ea typeface="Times New Roman"/>
                <a:cs typeface="Times New Roman"/>
                <a:sym typeface="Times New Roman"/>
              </a:rPr>
              <a:t>code sequence</a:t>
            </a:r>
            <a:r>
              <a:rPr lang="en-US" sz="2400">
                <a:solidFill>
                  <a:srgbClr val="000000"/>
                </a:solidFill>
                <a:latin typeface="Times New Roman"/>
                <a:ea typeface="Times New Roman"/>
                <a:cs typeface="Times New Roman"/>
                <a:sym typeface="Times New Roman"/>
              </a:rPr>
              <a:t>.</a:t>
            </a:r>
            <a:endParaRPr/>
          </a:p>
          <a:p>
            <a:pPr indent="-228600" lvl="0" marL="228600" rtl="0" algn="just">
              <a:lnSpc>
                <a:spcPct val="150000"/>
              </a:lnSpc>
              <a:spcBef>
                <a:spcPts val="480"/>
              </a:spcBef>
              <a:spcAft>
                <a:spcPts val="0"/>
              </a:spcAft>
              <a:buClr>
                <a:srgbClr val="000000"/>
              </a:buClr>
              <a:buSzPts val="1560"/>
              <a:buFont typeface="Noto Sans Symbols"/>
              <a:buChar char="■"/>
            </a:pPr>
            <a:r>
              <a:rPr lang="en-US" sz="2400">
                <a:solidFill>
                  <a:srgbClr val="000000"/>
                </a:solidFill>
                <a:latin typeface="Times New Roman"/>
                <a:ea typeface="Times New Roman"/>
                <a:cs typeface="Times New Roman"/>
                <a:sym typeface="Times New Roman"/>
              </a:rPr>
              <a:t>The set of possible carrier frequencies is called </a:t>
            </a:r>
            <a:r>
              <a:rPr b="1" lang="en-US" sz="2400">
                <a:solidFill>
                  <a:srgbClr val="000000"/>
                </a:solidFill>
                <a:latin typeface="Times New Roman"/>
                <a:ea typeface="Times New Roman"/>
                <a:cs typeface="Times New Roman"/>
                <a:sym typeface="Times New Roman"/>
              </a:rPr>
              <a:t>hop set</a:t>
            </a:r>
            <a:r>
              <a:rPr lang="en-US" sz="2400">
                <a:solidFill>
                  <a:srgbClr val="000000"/>
                </a:solidFill>
                <a:latin typeface="Times New Roman"/>
                <a:ea typeface="Times New Roman"/>
                <a:cs typeface="Times New Roman"/>
                <a:sym typeface="Times New Roman"/>
              </a:rPr>
              <a:t>.</a:t>
            </a:r>
            <a:endParaRPr/>
          </a:p>
          <a:p>
            <a:pPr indent="-228600" lvl="2" marL="1143000" rtl="0" algn="just">
              <a:lnSpc>
                <a:spcPct val="150000"/>
              </a:lnSpc>
              <a:spcBef>
                <a:spcPts val="560"/>
              </a:spcBef>
              <a:spcAft>
                <a:spcPts val="0"/>
              </a:spcAft>
              <a:buClr>
                <a:srgbClr val="000000"/>
              </a:buClr>
              <a:buSzPts val="1560"/>
              <a:buFont typeface="Noto Sans Symbols"/>
              <a:buChar char="■"/>
            </a:pPr>
            <a:r>
              <a:rPr b="1" lang="en-US" sz="2400">
                <a:solidFill>
                  <a:srgbClr val="000000"/>
                </a:solidFill>
                <a:latin typeface="Times New Roman"/>
                <a:ea typeface="Times New Roman"/>
                <a:cs typeface="Times New Roman"/>
                <a:sym typeface="Times New Roman"/>
              </a:rPr>
              <a:t>Example where FHMA is adopted: </a:t>
            </a:r>
            <a:r>
              <a:rPr b="1" lang="en-US" sz="2800">
                <a:solidFill>
                  <a:srgbClr val="000000"/>
                </a:solidFill>
                <a:latin typeface="Times New Roman"/>
                <a:ea typeface="Times New Roman"/>
                <a:cs typeface="Times New Roman"/>
                <a:sym typeface="Times New Roman"/>
              </a:rPr>
              <a:t>GSM and Bluetooth</a:t>
            </a:r>
            <a:endParaRPr b="1" sz="2400">
              <a:solidFill>
                <a:srgbClr val="00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sp>
        <p:nvSpPr>
          <p:cNvPr id="500" name="Google Shape;500;p58"/>
          <p:cNvSpPr/>
          <p:nvPr/>
        </p:nvSpPr>
        <p:spPr>
          <a:xfrm>
            <a:off x="578891" y="274683"/>
            <a:ext cx="10748751"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0000"/>
                </a:solidFill>
                <a:latin typeface="Times New Roman"/>
                <a:ea typeface="Times New Roman"/>
                <a:cs typeface="Times New Roman"/>
                <a:sym typeface="Times New Roman"/>
              </a:rPr>
              <a:t> </a:t>
            </a:r>
            <a:r>
              <a:rPr lang="en-US" sz="3200">
                <a:solidFill>
                  <a:srgbClr val="FF0000"/>
                </a:solidFill>
                <a:latin typeface="Times New Roman"/>
                <a:ea typeface="Times New Roman"/>
                <a:cs typeface="Times New Roman"/>
                <a:sym typeface="Times New Roman"/>
              </a:rPr>
              <a:t>The principle of FHSS:</a:t>
            </a:r>
            <a:endParaRPr/>
          </a:p>
          <a:p>
            <a:pPr indent="0" lvl="0" marL="0" marR="0" rtl="0" algn="l">
              <a:spcBef>
                <a:spcPts val="0"/>
              </a:spcBef>
              <a:spcAft>
                <a:spcPts val="0"/>
              </a:spcAft>
              <a:buNone/>
            </a:pPr>
            <a:r>
              <a:t/>
            </a:r>
            <a:endParaRPr sz="2400">
              <a:solidFill>
                <a:srgbClr val="FF0000"/>
              </a:solidFill>
              <a:latin typeface="Times New Roman"/>
              <a:ea typeface="Times New Roman"/>
              <a:cs typeface="Times New Roman"/>
              <a:sym typeface="Times New Roman"/>
            </a:endParaRPr>
          </a:p>
          <a:p>
            <a:pPr indent="0" lvl="0" marL="0" marR="0" rtl="0" algn="l">
              <a:spcBef>
                <a:spcPts val="0"/>
              </a:spcBef>
              <a:spcAft>
                <a:spcPts val="0"/>
              </a:spcAft>
              <a:buNone/>
            </a:pPr>
            <a:r>
              <a:rPr lang="en-US" sz="2800">
                <a:solidFill>
                  <a:srgbClr val="FF0000"/>
                </a:solidFill>
                <a:latin typeface="Times New Roman"/>
                <a:ea typeface="Times New Roman"/>
                <a:cs typeface="Times New Roman"/>
                <a:sym typeface="Times New Roman"/>
              </a:rPr>
              <a:t> A wide frequency band is divided into multiple channels and communications are jumping (hopping) sequentially from one channel to another in a sequence and a rate agreed to advance between the transmitter and the receiver</a:t>
            </a:r>
            <a:r>
              <a:rPr lang="en-US" sz="2800">
                <a:solidFill>
                  <a:srgbClr val="000000"/>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06" name="Google Shape;506;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07" name="Google Shape;507;p59"/>
          <p:cNvPicPr preferRelativeResize="0"/>
          <p:nvPr/>
        </p:nvPicPr>
        <p:blipFill rotWithShape="1">
          <a:blip r:embed="rId3">
            <a:alphaModFix/>
          </a:blip>
          <a:srcRect b="0" l="0" r="0" t="0"/>
          <a:stretch/>
        </p:blipFill>
        <p:spPr>
          <a:xfrm>
            <a:off x="991811" y="365125"/>
            <a:ext cx="10615169" cy="3885470"/>
          </a:xfrm>
          <a:prstGeom prst="rect">
            <a:avLst/>
          </a:prstGeom>
          <a:noFill/>
          <a:ln>
            <a:noFill/>
          </a:ln>
        </p:spPr>
      </p:pic>
      <p:pic>
        <p:nvPicPr>
          <p:cNvPr id="508" name="Google Shape;508;p59"/>
          <p:cNvPicPr preferRelativeResize="0"/>
          <p:nvPr/>
        </p:nvPicPr>
        <p:blipFill rotWithShape="1">
          <a:blip r:embed="rId4">
            <a:alphaModFix/>
          </a:blip>
          <a:srcRect b="0" l="0" r="0" t="0"/>
          <a:stretch/>
        </p:blipFill>
        <p:spPr>
          <a:xfrm>
            <a:off x="1195754" y="4001294"/>
            <a:ext cx="9768320" cy="24915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73239"/>
              </a:buClr>
              <a:buSzPts val="2800"/>
              <a:buChar char="•"/>
            </a:pPr>
            <a:r>
              <a:rPr b="1" i="0" lang="en-US">
                <a:solidFill>
                  <a:srgbClr val="273239"/>
                </a:solidFill>
                <a:latin typeface="Arial"/>
                <a:ea typeface="Arial"/>
                <a:cs typeface="Arial"/>
                <a:sym typeface="Arial"/>
              </a:rPr>
              <a:t>Note –</a:t>
            </a:r>
            <a:r>
              <a:rPr b="0" i="0" lang="en-US">
                <a:solidFill>
                  <a:srgbClr val="273239"/>
                </a:solidFill>
                <a:latin typeface="Arial"/>
                <a:ea typeface="Arial"/>
                <a:cs typeface="Arial"/>
                <a:sym typeface="Arial"/>
              </a:rPr>
              <a:t> </a:t>
            </a:r>
            <a:br>
              <a:rPr lang="en-US"/>
            </a:br>
            <a:r>
              <a:rPr b="0" i="0" lang="en-US">
                <a:solidFill>
                  <a:srgbClr val="FF0000"/>
                </a:solidFill>
                <a:latin typeface="Arial"/>
                <a:ea typeface="Arial"/>
                <a:cs typeface="Arial"/>
                <a:sym typeface="Arial"/>
              </a:rPr>
              <a:t>Wireless communication is always half duplex as transmission uses same frequency or channel</a:t>
            </a:r>
            <a:r>
              <a:rPr b="0" i="0" lang="en-US">
                <a:solidFill>
                  <a:srgbClr val="273239"/>
                </a:solidFill>
                <a:latin typeface="Arial"/>
                <a:ea typeface="Arial"/>
                <a:cs typeface="Arial"/>
                <a:sym typeface="Arial"/>
              </a:rPr>
              <a:t>.</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Arial"/>
                <a:ea typeface="Arial"/>
                <a:cs typeface="Arial"/>
                <a:sym typeface="Arial"/>
              </a:rPr>
              <a:t> To achieve full duplex mode, devices use </a:t>
            </a:r>
            <a:r>
              <a:rPr b="0" i="0" lang="en-US">
                <a:solidFill>
                  <a:srgbClr val="FF0000"/>
                </a:solidFill>
                <a:latin typeface="Arial"/>
                <a:ea typeface="Arial"/>
                <a:cs typeface="Arial"/>
                <a:sym typeface="Arial"/>
              </a:rPr>
              <a:t>different frequency </a:t>
            </a:r>
            <a:r>
              <a:rPr b="0" i="0" lang="en-US">
                <a:solidFill>
                  <a:srgbClr val="273239"/>
                </a:solidFill>
                <a:latin typeface="Arial"/>
                <a:ea typeface="Arial"/>
                <a:cs typeface="Arial"/>
                <a:sym typeface="Arial"/>
              </a:rPr>
              <a:t>or channel of transmission and receiving of signals.</a:t>
            </a:r>
            <a:endParaRPr/>
          </a:p>
          <a:p>
            <a:pPr indent="-228600" lvl="0" marL="228600" rtl="0" algn="l">
              <a:lnSpc>
                <a:spcPct val="90000"/>
              </a:lnSpc>
              <a:spcBef>
                <a:spcPts val="1000"/>
              </a:spcBef>
              <a:spcAft>
                <a:spcPts val="0"/>
              </a:spcAft>
              <a:buClr>
                <a:srgbClr val="273239"/>
              </a:buClr>
              <a:buSzPts val="2800"/>
              <a:buChar char="•"/>
            </a:pPr>
            <a:r>
              <a:rPr b="0" i="0" lang="en-US">
                <a:solidFill>
                  <a:srgbClr val="273239"/>
                </a:solidFill>
                <a:latin typeface="Arial"/>
                <a:ea typeface="Arial"/>
                <a:cs typeface="Arial"/>
                <a:sym typeface="Arial"/>
              </a:rPr>
              <a:t> You can say that wireless communication is Full duplex but technically it is not.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14" name="Google Shape;514;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15" name="Google Shape;515;p60"/>
          <p:cNvPicPr preferRelativeResize="0"/>
          <p:nvPr/>
        </p:nvPicPr>
        <p:blipFill rotWithShape="1">
          <a:blip r:embed="rId3">
            <a:alphaModFix/>
          </a:blip>
          <a:srcRect b="0" l="0" r="0" t="0"/>
          <a:stretch/>
        </p:blipFill>
        <p:spPr>
          <a:xfrm>
            <a:off x="436098" y="365123"/>
            <a:ext cx="11394831" cy="63451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21" name="Google Shape;521;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22" name="Google Shape;522;p61"/>
          <p:cNvPicPr preferRelativeResize="0"/>
          <p:nvPr/>
        </p:nvPicPr>
        <p:blipFill rotWithShape="1">
          <a:blip r:embed="rId3">
            <a:alphaModFix/>
          </a:blip>
          <a:srcRect b="0" l="0" r="0" t="0"/>
          <a:stretch/>
        </p:blipFill>
        <p:spPr>
          <a:xfrm>
            <a:off x="838200" y="365124"/>
            <a:ext cx="10515600" cy="62326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28" name="Google Shape;528;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29" name="Google Shape;529;p62"/>
          <p:cNvPicPr preferRelativeResize="0"/>
          <p:nvPr/>
        </p:nvPicPr>
        <p:blipFill rotWithShape="1">
          <a:blip r:embed="rId3">
            <a:alphaModFix/>
          </a:blip>
          <a:srcRect b="0" l="0" r="0" t="0"/>
          <a:stretch/>
        </p:blipFill>
        <p:spPr>
          <a:xfrm>
            <a:off x="838200" y="365125"/>
            <a:ext cx="9965788" cy="4742038"/>
          </a:xfrm>
          <a:prstGeom prst="rect">
            <a:avLst/>
          </a:prstGeom>
          <a:noFill/>
          <a:ln>
            <a:noFill/>
          </a:ln>
        </p:spPr>
      </p:pic>
      <p:pic>
        <p:nvPicPr>
          <p:cNvPr id="530" name="Google Shape;530;p62"/>
          <p:cNvPicPr preferRelativeResize="0"/>
          <p:nvPr/>
        </p:nvPicPr>
        <p:blipFill rotWithShape="1">
          <a:blip r:embed="rId4">
            <a:alphaModFix/>
          </a:blip>
          <a:srcRect b="0" l="0" r="0" t="0"/>
          <a:stretch/>
        </p:blipFill>
        <p:spPr>
          <a:xfrm>
            <a:off x="954252" y="5558012"/>
            <a:ext cx="10283495" cy="9348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36" name="Google Shape;536;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37" name="Google Shape;537;p63"/>
          <p:cNvPicPr preferRelativeResize="0"/>
          <p:nvPr/>
        </p:nvPicPr>
        <p:blipFill rotWithShape="1">
          <a:blip r:embed="rId3">
            <a:alphaModFix/>
          </a:blip>
          <a:srcRect b="0" l="0" r="0" t="0"/>
          <a:stretch/>
        </p:blipFill>
        <p:spPr>
          <a:xfrm>
            <a:off x="1303318" y="515754"/>
            <a:ext cx="9500670" cy="587347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4"/>
          <p:cNvSpPr txBox="1"/>
          <p:nvPr>
            <p:ph type="title"/>
          </p:nvPr>
        </p:nvSpPr>
        <p:spPr>
          <a:xfrm>
            <a:off x="0" y="261886"/>
            <a:ext cx="10515600" cy="49028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Dwell time</a:t>
            </a:r>
            <a:endParaRPr/>
          </a:p>
        </p:txBody>
      </p:sp>
      <p:sp>
        <p:nvSpPr>
          <p:cNvPr id="543" name="Google Shape;543;p64"/>
          <p:cNvSpPr txBox="1"/>
          <p:nvPr>
            <p:ph idx="1" type="body"/>
          </p:nvPr>
        </p:nvSpPr>
        <p:spPr>
          <a:xfrm>
            <a:off x="370298" y="1041758"/>
            <a:ext cx="11428412" cy="552127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FHSS include three characteristics</a:t>
            </a:r>
            <a:endParaRPr/>
          </a:p>
          <a:p>
            <a:pPr indent="-228600" lvl="0" marL="228600" rtl="0" algn="l">
              <a:lnSpc>
                <a:spcPct val="90000"/>
              </a:lnSpc>
              <a:spcBef>
                <a:spcPts val="1000"/>
              </a:spcBef>
              <a:spcAft>
                <a:spcPts val="0"/>
              </a:spcAft>
              <a:buClr>
                <a:schemeClr val="dk1"/>
              </a:buClr>
              <a:buSzPts val="2800"/>
              <a:buChar char="•"/>
            </a:pPr>
            <a:r>
              <a:rPr lang="en-US"/>
              <a:t>Dwell time</a:t>
            </a:r>
            <a:endParaRPr/>
          </a:p>
          <a:p>
            <a:pPr indent="-228600" lvl="0" marL="228600" rtl="0" algn="l">
              <a:lnSpc>
                <a:spcPct val="90000"/>
              </a:lnSpc>
              <a:spcBef>
                <a:spcPts val="1000"/>
              </a:spcBef>
              <a:spcAft>
                <a:spcPts val="0"/>
              </a:spcAft>
              <a:buClr>
                <a:schemeClr val="dk1"/>
              </a:buClr>
              <a:buSzPts val="2800"/>
              <a:buChar char="•"/>
            </a:pPr>
            <a:r>
              <a:rPr lang="en-US"/>
              <a:t>Hoping sequences</a:t>
            </a:r>
            <a:endParaRPr/>
          </a:p>
          <a:p>
            <a:pPr indent="-228600" lvl="0" marL="228600" rtl="0" algn="l">
              <a:lnSpc>
                <a:spcPct val="90000"/>
              </a:lnSpc>
              <a:spcBef>
                <a:spcPts val="1000"/>
              </a:spcBef>
              <a:spcAft>
                <a:spcPts val="0"/>
              </a:spcAft>
              <a:buClr>
                <a:schemeClr val="dk1"/>
              </a:buClr>
              <a:buSzPts val="2800"/>
              <a:buChar char="•"/>
            </a:pPr>
            <a:r>
              <a:rPr lang="en-US"/>
              <a:t>Hop time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rPr>
              <a:t>Dwell time</a:t>
            </a:r>
            <a:r>
              <a:rPr lang="en-US"/>
              <a:t>– the amount of time spent on a specific frequency in FHSS hopping sequence is called as a dwell time.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rPr>
              <a:t>Hopping sequences- </a:t>
            </a:r>
            <a:r>
              <a:rPr lang="en-US"/>
              <a:t>The hopping sequence is a predetermined list of carrier frequencies that are used in a specific order during the transmission of a burst of information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5"/>
          <p:cNvSpPr txBox="1"/>
          <p:nvPr/>
        </p:nvSpPr>
        <p:spPr>
          <a:xfrm>
            <a:off x="1041009" y="1389526"/>
            <a:ext cx="9976035"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a:solidFill>
                  <a:srgbClr val="FF0000"/>
                </a:solidFill>
                <a:latin typeface="Arial"/>
                <a:ea typeface="Arial"/>
                <a:cs typeface="Arial"/>
                <a:sym typeface="Arial"/>
              </a:rPr>
              <a:t>The major difference between FDMA and FHMA is that FDMA uses constant RF frequency for transmission while FHMA uses range of frequencies as per hopping sequence. </a:t>
            </a:r>
            <a:endParaRPr/>
          </a:p>
          <a:p>
            <a:pPr indent="0" lvl="0" marL="0" marR="0" rtl="0" algn="l">
              <a:spcBef>
                <a:spcPts val="0"/>
              </a:spcBef>
              <a:spcAft>
                <a:spcPts val="0"/>
              </a:spcAft>
              <a:buNone/>
            </a:pPr>
            <a:r>
              <a:t/>
            </a:r>
            <a:endParaRPr b="0" i="0" sz="2800">
              <a:solidFill>
                <a:srgbClr val="FF0000"/>
              </a:solidFill>
              <a:latin typeface="Arial"/>
              <a:ea typeface="Arial"/>
              <a:cs typeface="Arial"/>
              <a:sym typeface="Arial"/>
            </a:endParaRPr>
          </a:p>
          <a:p>
            <a:pPr indent="0" lvl="0" marL="0" marR="0" rtl="0" algn="l">
              <a:spcBef>
                <a:spcPts val="0"/>
              </a:spcBef>
              <a:spcAft>
                <a:spcPts val="0"/>
              </a:spcAft>
              <a:buNone/>
            </a:pPr>
            <a:r>
              <a:rPr b="0" i="0" lang="en-US" sz="2800">
                <a:solidFill>
                  <a:srgbClr val="FF0000"/>
                </a:solidFill>
                <a:latin typeface="Arial"/>
                <a:ea typeface="Arial"/>
                <a:cs typeface="Arial"/>
                <a:sym typeface="Arial"/>
              </a:rPr>
              <a:t>This means FHMA does not use single constant frequency as used by FDMA for transmission.</a:t>
            </a:r>
            <a:endParaRPr/>
          </a:p>
          <a:p>
            <a:pPr indent="0" lvl="0" marL="0" marR="0" rtl="0" algn="l">
              <a:spcBef>
                <a:spcPts val="0"/>
              </a:spcBef>
              <a:spcAft>
                <a:spcPts val="0"/>
              </a:spcAft>
              <a:buNone/>
            </a:pPr>
            <a:r>
              <a:t/>
            </a:r>
            <a:endParaRPr sz="2800">
              <a:solidFill>
                <a:srgbClr val="FF0000"/>
              </a:solidFill>
              <a:latin typeface="Arial"/>
              <a:ea typeface="Arial"/>
              <a:cs typeface="Arial"/>
              <a:sym typeface="Arial"/>
            </a:endParaRPr>
          </a:p>
          <a:p>
            <a:pPr indent="0" lvl="0" marL="0" marR="0" rtl="0" algn="l">
              <a:spcBef>
                <a:spcPts val="0"/>
              </a:spcBef>
              <a:spcAft>
                <a:spcPts val="0"/>
              </a:spcAft>
              <a:buNone/>
            </a:pPr>
            <a:r>
              <a:rPr b="0" i="0" lang="en-US" sz="2800">
                <a:solidFill>
                  <a:srgbClr val="FF0000"/>
                </a:solidFill>
                <a:latin typeface="Arial"/>
                <a:ea typeface="Arial"/>
                <a:cs typeface="Arial"/>
                <a:sym typeface="Arial"/>
              </a:rPr>
              <a:t> GSM uses both FDMA and FHMA access techniques</a:t>
            </a:r>
            <a:r>
              <a:rPr b="0" i="0" lang="en-US" sz="2400">
                <a:solidFill>
                  <a:srgbClr val="555555"/>
                </a:solidFill>
                <a:latin typeface="Arial"/>
                <a:ea typeface="Arial"/>
                <a:cs typeface="Arial"/>
                <a:sym typeface="Arial"/>
              </a:rPr>
              <a:t>.</a:t>
            </a:r>
            <a:endParaRPr sz="24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ph idx="1" type="body"/>
          </p:nvPr>
        </p:nvSpPr>
        <p:spPr>
          <a:xfrm>
            <a:off x="380685" y="471977"/>
            <a:ext cx="5424601" cy="61398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b="1" i="1">
              <a:solidFill>
                <a:srgbClr val="FF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FF0000"/>
              </a:buClr>
              <a:buSzPts val="2800"/>
              <a:buNone/>
            </a:pPr>
            <a:r>
              <a:rPr b="1" i="1" lang="en-US">
                <a:solidFill>
                  <a:srgbClr val="FF0000"/>
                </a:solidFill>
                <a:latin typeface="Times New Roman"/>
                <a:ea typeface="Times New Roman"/>
                <a:cs typeface="Times New Roman"/>
                <a:sym typeface="Times New Roman"/>
              </a:rPr>
              <a:t>Relation between hopping rate and symbol rate </a:t>
            </a:r>
            <a:endParaRPr/>
          </a:p>
          <a:p>
            <a:pPr indent="-50800" lvl="0" marL="228600" rtl="0" algn="l">
              <a:lnSpc>
                <a:spcPct val="90000"/>
              </a:lnSpc>
              <a:spcBef>
                <a:spcPts val="1000"/>
              </a:spcBef>
              <a:spcAft>
                <a:spcPts val="0"/>
              </a:spcAft>
              <a:buClr>
                <a:schemeClr val="dk1"/>
              </a:buClr>
              <a:buSzPts val="2800"/>
              <a:buFont typeface="Noto Sans Symbols"/>
              <a:buNone/>
            </a:pPr>
            <a:r>
              <a:t/>
            </a:r>
            <a:endParaRPr>
              <a:solidFill>
                <a:srgbClr val="000000"/>
              </a:solidFill>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000000"/>
              </a:buClr>
              <a:buSzPts val="2800"/>
              <a:buFont typeface="Noto Sans Symbols"/>
              <a:buChar char="⮚"/>
            </a:pPr>
            <a:r>
              <a:rPr b="1" i="1" lang="en-US">
                <a:solidFill>
                  <a:srgbClr val="000000"/>
                </a:solidFill>
                <a:latin typeface="Times New Roman"/>
                <a:ea typeface="Times New Roman"/>
                <a:cs typeface="Times New Roman"/>
                <a:sym typeface="Times New Roman"/>
              </a:rPr>
              <a:t>Slow Frequency Hopping-</a:t>
            </a:r>
            <a:r>
              <a:rPr lang="en-US">
                <a:solidFill>
                  <a:srgbClr val="000000"/>
                </a:solidFill>
                <a:latin typeface="Times New Roman"/>
                <a:ea typeface="Times New Roman"/>
                <a:cs typeface="Times New Roman"/>
                <a:sym typeface="Times New Roman"/>
              </a:rPr>
              <a:t> If symbol rate is greater than or equal to  hopping rate.</a:t>
            </a:r>
            <a:r>
              <a:rPr b="1" i="1" lang="en-US">
                <a:solidFill>
                  <a:srgbClr val="000000"/>
                </a:solidFill>
                <a:latin typeface="Times New Roman"/>
                <a:ea typeface="Times New Roman"/>
                <a:cs typeface="Times New Roman"/>
                <a:sym typeface="Times New Roman"/>
              </a:rPr>
              <a:t> </a:t>
            </a:r>
            <a:r>
              <a:rPr lang="en-US">
                <a:solidFill>
                  <a:srgbClr val="000000"/>
                </a:solidFill>
                <a:latin typeface="Times New Roman"/>
                <a:ea typeface="Times New Roman"/>
                <a:cs typeface="Times New Roman"/>
                <a:sym typeface="Times New Roman"/>
              </a:rPr>
              <a:t>Multiple bits are transmitted in a hopping period.</a:t>
            </a:r>
            <a:endParaRPr/>
          </a:p>
          <a:p>
            <a:pPr indent="-228600" lvl="0" marL="228600" rtl="0" algn="l">
              <a:lnSpc>
                <a:spcPct val="90000"/>
              </a:lnSpc>
              <a:spcBef>
                <a:spcPts val="1000"/>
              </a:spcBef>
              <a:spcAft>
                <a:spcPts val="0"/>
              </a:spcAft>
              <a:buClr>
                <a:srgbClr val="000000"/>
              </a:buClr>
              <a:buSzPts val="2800"/>
              <a:buFont typeface="Noto Sans Symbols"/>
              <a:buChar char="⮚"/>
            </a:pPr>
            <a:r>
              <a:rPr b="1" i="1" lang="en-US">
                <a:solidFill>
                  <a:srgbClr val="000000"/>
                </a:solidFill>
                <a:latin typeface="Times New Roman"/>
                <a:ea typeface="Times New Roman"/>
                <a:cs typeface="Times New Roman"/>
                <a:sym typeface="Times New Roman"/>
              </a:rPr>
              <a:t>Fast Frequency Hopping-</a:t>
            </a:r>
            <a:r>
              <a:rPr lang="en-US">
                <a:solidFill>
                  <a:srgbClr val="000000"/>
                </a:solidFill>
                <a:latin typeface="Times New Roman"/>
                <a:ea typeface="Times New Roman"/>
                <a:cs typeface="Times New Roman"/>
                <a:sym typeface="Times New Roman"/>
              </a:rPr>
              <a:t> If hopping rate is greather than symbol rate .One bit transmitted in multiple hops. </a:t>
            </a:r>
            <a:endParaRPr>
              <a:solidFill>
                <a:srgbClr val="000000"/>
              </a:solidFill>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Font typeface="Noto Sans Symbols"/>
              <a:buNone/>
            </a:pPr>
            <a:r>
              <a:t/>
            </a:r>
            <a:endParaRPr>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p>
        </p:txBody>
      </p:sp>
      <p:pic>
        <p:nvPicPr>
          <p:cNvPr id="554" name="Google Shape;554;p66"/>
          <p:cNvPicPr preferRelativeResize="0"/>
          <p:nvPr/>
        </p:nvPicPr>
        <p:blipFill rotWithShape="1">
          <a:blip r:embed="rId3">
            <a:alphaModFix/>
          </a:blip>
          <a:srcRect b="0" l="0" r="0" t="0"/>
          <a:stretch/>
        </p:blipFill>
        <p:spPr>
          <a:xfrm>
            <a:off x="5931895" y="745589"/>
            <a:ext cx="6039693" cy="474081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60" name="Google Shape;560;p67"/>
          <p:cNvPicPr preferRelativeResize="0"/>
          <p:nvPr>
            <p:ph idx="1" type="body"/>
          </p:nvPr>
        </p:nvPicPr>
        <p:blipFill rotWithShape="1">
          <a:blip r:embed="rId3">
            <a:alphaModFix/>
          </a:blip>
          <a:srcRect b="0" l="0" r="0" t="0"/>
          <a:stretch/>
        </p:blipFill>
        <p:spPr>
          <a:xfrm>
            <a:off x="1224005" y="1941341"/>
            <a:ext cx="8559234" cy="329017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idx="1" type="body"/>
          </p:nvPr>
        </p:nvSpPr>
        <p:spPr>
          <a:xfrm>
            <a:off x="331761" y="452096"/>
            <a:ext cx="11658678" cy="6300396"/>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FF0000"/>
              </a:buClr>
              <a:buSzPct val="100000"/>
              <a:buChar char="•"/>
            </a:pPr>
            <a:r>
              <a:rPr lang="en-US" sz="3800">
                <a:solidFill>
                  <a:srgbClr val="FF0000"/>
                </a:solidFill>
                <a:latin typeface="Times New Roman"/>
                <a:ea typeface="Times New Roman"/>
                <a:cs typeface="Times New Roman"/>
                <a:sym typeface="Times New Roman"/>
              </a:rPr>
              <a:t>Benefits or advantages of FHSS</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Following are the benefits or advantages of FHSS: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➨It </a:t>
            </a:r>
            <a:r>
              <a:rPr lang="en-US">
                <a:solidFill>
                  <a:srgbClr val="FF0000"/>
                </a:solidFill>
                <a:latin typeface="Times New Roman"/>
                <a:ea typeface="Times New Roman"/>
                <a:cs typeface="Times New Roman"/>
                <a:sym typeface="Times New Roman"/>
              </a:rPr>
              <a:t>provides very robust transmission path in the presence of interferences </a:t>
            </a:r>
            <a:r>
              <a:rPr lang="en-US">
                <a:latin typeface="Times New Roman"/>
                <a:ea typeface="Times New Roman"/>
                <a:cs typeface="Times New Roman"/>
                <a:sym typeface="Times New Roman"/>
              </a:rPr>
              <a:t>such as multipath, noise and other wireless transmissions etc. due to support of wide bandwidth.</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➨It can be employed in </a:t>
            </a:r>
            <a:r>
              <a:rPr lang="en-US">
                <a:solidFill>
                  <a:srgbClr val="FF0000"/>
                </a:solidFill>
                <a:latin typeface="Times New Roman"/>
                <a:ea typeface="Times New Roman"/>
                <a:cs typeface="Times New Roman"/>
                <a:sym typeface="Times New Roman"/>
              </a:rPr>
              <a:t>point to multipoint applications</a:t>
            </a:r>
            <a:r>
              <a:rPr lang="en-US">
                <a:latin typeface="Times New Roman"/>
                <a:ea typeface="Times New Roman"/>
                <a:cs typeface="Times New Roman"/>
                <a:sym typeface="Times New Roman"/>
              </a:rPr>
              <a:t>.</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➨It supports about </a:t>
            </a:r>
            <a:r>
              <a:rPr lang="en-US">
                <a:solidFill>
                  <a:srgbClr val="FF0000"/>
                </a:solidFill>
                <a:latin typeface="Times New Roman"/>
                <a:ea typeface="Times New Roman"/>
                <a:cs typeface="Times New Roman"/>
                <a:sym typeface="Times New Roman"/>
              </a:rPr>
              <a:t>ten nearby WLAN compliant APs (Access Points) without any significant interference</a:t>
            </a:r>
            <a:r>
              <a:rPr lang="en-US">
                <a:latin typeface="Times New Roman"/>
                <a:ea typeface="Times New Roman"/>
                <a:cs typeface="Times New Roman"/>
                <a:sym typeface="Times New Roman"/>
              </a:rPr>
              <a:t> issues.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➨It </a:t>
            </a:r>
            <a:r>
              <a:rPr lang="en-US">
                <a:solidFill>
                  <a:srgbClr val="FF0000"/>
                </a:solidFill>
                <a:latin typeface="Times New Roman"/>
                <a:ea typeface="Times New Roman"/>
                <a:cs typeface="Times New Roman"/>
                <a:sym typeface="Times New Roman"/>
              </a:rPr>
              <a:t>provides security </a:t>
            </a:r>
            <a:r>
              <a:rPr lang="en-US">
                <a:latin typeface="Times New Roman"/>
                <a:ea typeface="Times New Roman"/>
                <a:cs typeface="Times New Roman"/>
                <a:sym typeface="Times New Roman"/>
              </a:rPr>
              <a:t>against any kind of intrusion as only transmitter and receiver are aware of PN codes.</a:t>
            </a: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rgbClr val="FF0000"/>
              </a:buClr>
              <a:buSzPct val="100000"/>
              <a:buChar char="•"/>
            </a:pPr>
            <a:r>
              <a:rPr lang="en-US" sz="3800">
                <a:solidFill>
                  <a:srgbClr val="FF0000"/>
                </a:solidFill>
                <a:latin typeface="Times New Roman"/>
                <a:ea typeface="Times New Roman"/>
                <a:cs typeface="Times New Roman"/>
                <a:sym typeface="Times New Roman"/>
              </a:rPr>
              <a:t>Drawbacks or disadvantages of FHSS</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Following are the disadvantages of FHSS: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➨As FHSS relies on carrier frequencies to transmit information bits, it leads to </a:t>
            </a:r>
            <a:r>
              <a:rPr lang="en-US">
                <a:solidFill>
                  <a:srgbClr val="FF0000"/>
                </a:solidFill>
                <a:latin typeface="Times New Roman"/>
                <a:ea typeface="Times New Roman"/>
                <a:cs typeface="Times New Roman"/>
                <a:sym typeface="Times New Roman"/>
              </a:rPr>
              <a:t>strong bursty errors </a:t>
            </a:r>
            <a:r>
              <a:rPr lang="en-US">
                <a:latin typeface="Times New Roman"/>
                <a:ea typeface="Times New Roman"/>
                <a:cs typeface="Times New Roman"/>
                <a:sym typeface="Times New Roman"/>
              </a:rPr>
              <a:t>due to frequency selective fading mainly.</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➨It supports </a:t>
            </a:r>
            <a:r>
              <a:rPr lang="en-US">
                <a:solidFill>
                  <a:srgbClr val="FF0000"/>
                </a:solidFill>
                <a:latin typeface="Times New Roman"/>
                <a:ea typeface="Times New Roman"/>
                <a:cs typeface="Times New Roman"/>
                <a:sym typeface="Times New Roman"/>
              </a:rPr>
              <a:t>lower data rate of 3 Mbps </a:t>
            </a:r>
            <a:r>
              <a:rPr lang="en-US">
                <a:latin typeface="Times New Roman"/>
                <a:ea typeface="Times New Roman"/>
                <a:cs typeface="Times New Roman"/>
                <a:sym typeface="Times New Roman"/>
              </a:rPr>
              <a:t>compare to 11 Mbps supported by DSSS.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➨It </a:t>
            </a:r>
            <a:r>
              <a:rPr lang="en-US">
                <a:solidFill>
                  <a:srgbClr val="FF0000"/>
                </a:solidFill>
                <a:latin typeface="Times New Roman"/>
                <a:ea typeface="Times New Roman"/>
                <a:cs typeface="Times New Roman"/>
                <a:sym typeface="Times New Roman"/>
              </a:rPr>
              <a:t>supports lower coverage range </a:t>
            </a:r>
            <a:r>
              <a:rPr lang="en-US">
                <a:latin typeface="Times New Roman"/>
                <a:ea typeface="Times New Roman"/>
                <a:cs typeface="Times New Roman"/>
                <a:sym typeface="Times New Roman"/>
              </a:rPr>
              <a:t>due to high SNR requirement at receiver.</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➨The modulation scheme has become obsolete due to use of emerging wireless technologies in the wireless products.</a:t>
            </a:r>
            <a:endParaRPr/>
          </a:p>
          <a:p>
            <a:pPr indent="-64135" lvl="0" marL="228600" rtl="0" algn="l">
              <a:lnSpc>
                <a:spcPct val="90000"/>
              </a:lnSpc>
              <a:spcBef>
                <a:spcPts val="1000"/>
              </a:spcBef>
              <a:spcAft>
                <a:spcPts val="0"/>
              </a:spcAft>
              <a:buClr>
                <a:schemeClr val="dk1"/>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387824" y="160409"/>
            <a:ext cx="10515600" cy="7812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b="1" lang="en-US" sz="3600">
                <a:solidFill>
                  <a:srgbClr val="C00000"/>
                </a:solidFill>
              </a:rPr>
              <a:t>Direct Sequence Spread Spectrum – DSSS</a:t>
            </a:r>
            <a:endParaRPr sz="3600">
              <a:solidFill>
                <a:srgbClr val="C00000"/>
              </a:solidFill>
            </a:endParaRPr>
          </a:p>
        </p:txBody>
      </p:sp>
      <p:sp>
        <p:nvSpPr>
          <p:cNvPr id="571" name="Google Shape;571;p69"/>
          <p:cNvSpPr txBox="1"/>
          <p:nvPr>
            <p:ph idx="1" type="body"/>
          </p:nvPr>
        </p:nvSpPr>
        <p:spPr>
          <a:xfrm>
            <a:off x="387824" y="5289452"/>
            <a:ext cx="11458433" cy="39156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DSSS (</a:t>
            </a:r>
            <a:r>
              <a:rPr b="1" lang="en-US" sz="2400"/>
              <a:t>Direct Sequence Spread Spectrum</a:t>
            </a:r>
            <a:r>
              <a:rPr lang="en-US" sz="2400"/>
              <a:t>) is a technique spread spectrum, but unlike the FHSS, </a:t>
            </a:r>
            <a:r>
              <a:rPr lang="en-US" sz="2400">
                <a:solidFill>
                  <a:srgbClr val="C00000"/>
                </a:solidFill>
              </a:rPr>
              <a:t>no frequency hopping is place</a:t>
            </a:r>
            <a:endParaRPr sz="2400"/>
          </a:p>
          <a:p>
            <a:pPr indent="-228600" lvl="0" marL="228600" rtl="0" algn="l">
              <a:lnSpc>
                <a:spcPct val="90000"/>
              </a:lnSpc>
              <a:spcBef>
                <a:spcPts val="1000"/>
              </a:spcBef>
              <a:spcAft>
                <a:spcPts val="0"/>
              </a:spcAft>
              <a:buClr>
                <a:schemeClr val="dk1"/>
              </a:buClr>
              <a:buSzPts val="2400"/>
              <a:buChar char="•"/>
            </a:pPr>
            <a:r>
              <a:rPr lang="en-US" sz="2400"/>
              <a:t>DSSS causes very </a:t>
            </a:r>
            <a:r>
              <a:rPr lang="en-US" sz="2400">
                <a:solidFill>
                  <a:srgbClr val="C00000"/>
                </a:solidFill>
              </a:rPr>
              <a:t>rapid state transitions (chipping) </a:t>
            </a:r>
            <a:r>
              <a:rPr lang="en-US" sz="2400"/>
              <a:t>which tend to spread the spectrum of the signal</a:t>
            </a:r>
            <a:endParaRPr sz="2400"/>
          </a:p>
          <a:p>
            <a:pPr indent="-50800" lvl="0" marL="228600" rtl="0" algn="l">
              <a:lnSpc>
                <a:spcPct val="90000"/>
              </a:lnSpc>
              <a:spcBef>
                <a:spcPts val="1000"/>
              </a:spcBef>
              <a:spcAft>
                <a:spcPts val="0"/>
              </a:spcAft>
              <a:buClr>
                <a:schemeClr val="dk1"/>
              </a:buClr>
              <a:buSzPts val="2800"/>
              <a:buNone/>
            </a:pPr>
            <a:r>
              <a:t/>
            </a:r>
            <a:endParaRPr/>
          </a:p>
        </p:txBody>
      </p:sp>
      <p:pic>
        <p:nvPicPr>
          <p:cNvPr id="572" name="Google Shape;572;p69"/>
          <p:cNvPicPr preferRelativeResize="0"/>
          <p:nvPr/>
        </p:nvPicPr>
        <p:blipFill rotWithShape="1">
          <a:blip r:embed="rId3">
            <a:alphaModFix/>
          </a:blip>
          <a:srcRect b="0" l="0" r="0" t="0"/>
          <a:stretch/>
        </p:blipFill>
        <p:spPr>
          <a:xfrm>
            <a:off x="492369" y="941696"/>
            <a:ext cx="11015003" cy="39156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838200" y="365125"/>
            <a:ext cx="10515600" cy="74414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4444C"/>
              </a:buClr>
              <a:buSzPts val="4400"/>
              <a:buFont typeface="Open Sans"/>
              <a:buNone/>
            </a:pPr>
            <a:r>
              <a:rPr b="1" i="0" lang="en-US">
                <a:solidFill>
                  <a:srgbClr val="34444C"/>
                </a:solidFill>
                <a:latin typeface="Open Sans"/>
                <a:ea typeface="Open Sans"/>
                <a:cs typeface="Open Sans"/>
                <a:sym typeface="Open Sans"/>
              </a:rPr>
              <a:t>What is Electromagnetic Wave?</a:t>
            </a:r>
            <a:endParaRPr/>
          </a:p>
        </p:txBody>
      </p:sp>
      <p:sp>
        <p:nvSpPr>
          <p:cNvPr id="124" name="Google Shape;124;p7"/>
          <p:cNvSpPr txBox="1"/>
          <p:nvPr>
            <p:ph idx="1" type="body"/>
          </p:nvPr>
        </p:nvSpPr>
        <p:spPr>
          <a:xfrm>
            <a:off x="494675" y="1304144"/>
            <a:ext cx="11407515" cy="535148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4444C"/>
              </a:buClr>
              <a:buSzPts val="2800"/>
              <a:buChar char="•"/>
            </a:pPr>
            <a:r>
              <a:rPr b="0" i="0" lang="en-US">
                <a:solidFill>
                  <a:srgbClr val="34444C"/>
                </a:solidFill>
                <a:latin typeface="Times New Roman"/>
                <a:ea typeface="Times New Roman"/>
                <a:cs typeface="Times New Roman"/>
                <a:sym typeface="Times New Roman"/>
              </a:rPr>
              <a:t>Electromagnetic Waves carry the electromagnetic energy of electromagnetic field through space. Electromagnetic Waves include Gamma Rays (γ – Rays), X – Rays, Ultraviolet Rays, Visible Light, Infrared Rays, Microwave Rays and Radio Waves. Electromagnetic Waves (usually Radio Waves) are used in wireless communication to carry the signals.</a:t>
            </a:r>
            <a:endParaRPr/>
          </a:p>
          <a:p>
            <a:pPr indent="-228600" lvl="0" marL="228600" rtl="0" algn="l">
              <a:lnSpc>
                <a:spcPct val="90000"/>
              </a:lnSpc>
              <a:spcBef>
                <a:spcPts val="1000"/>
              </a:spcBef>
              <a:spcAft>
                <a:spcPts val="0"/>
              </a:spcAft>
              <a:buClr>
                <a:srgbClr val="34444C"/>
              </a:buClr>
              <a:buSzPts val="2800"/>
              <a:buChar char="•"/>
            </a:pPr>
            <a:r>
              <a:rPr b="0" i="0" lang="en-US">
                <a:solidFill>
                  <a:srgbClr val="34444C"/>
                </a:solidFill>
                <a:latin typeface="Times New Roman"/>
                <a:ea typeface="Times New Roman"/>
                <a:cs typeface="Times New Roman"/>
                <a:sym typeface="Times New Roman"/>
              </a:rPr>
              <a:t>An Electromagnetic Wave consists of both electric and magnetic fields in the form of time varying sinusoidal waves. Both these fields are oscillating perpendicular to each other and the direction of propagation of the Electromagnetic Wave is again perpendicular to both these fields.</a:t>
            </a:r>
            <a:endParaRPr/>
          </a:p>
          <a:p>
            <a:pPr indent="-228600" lvl="0" marL="228600" rtl="0" algn="l">
              <a:lnSpc>
                <a:spcPct val="90000"/>
              </a:lnSpc>
              <a:spcBef>
                <a:spcPts val="1000"/>
              </a:spcBef>
              <a:spcAft>
                <a:spcPts val="0"/>
              </a:spcAft>
              <a:buClr>
                <a:srgbClr val="34444C"/>
              </a:buClr>
              <a:buSzPts val="2800"/>
              <a:buChar char="•"/>
            </a:pPr>
            <a:r>
              <a:rPr b="0" i="0" lang="en-US">
                <a:solidFill>
                  <a:srgbClr val="34444C"/>
                </a:solidFill>
                <a:latin typeface="Times New Roman"/>
                <a:ea typeface="Times New Roman"/>
                <a:cs typeface="Times New Roman"/>
                <a:sym typeface="Times New Roman"/>
              </a:rPr>
              <a:t>Mathematically, an Electromagnetic Wave can be described using Maxwell’s equations. Pictorial representation of an Electromagnetic Wave is shown below, where the </a:t>
            </a:r>
            <a:r>
              <a:rPr lang="en-US">
                <a:solidFill>
                  <a:srgbClr val="34444C"/>
                </a:solidFill>
                <a:latin typeface="Times New Roman"/>
                <a:ea typeface="Times New Roman"/>
                <a:cs typeface="Times New Roman"/>
                <a:sym typeface="Times New Roman"/>
              </a:rPr>
              <a:t>Electric Field</a:t>
            </a:r>
            <a:r>
              <a:rPr b="0" i="0" lang="en-US">
                <a:solidFill>
                  <a:srgbClr val="34444C"/>
                </a:solidFill>
                <a:latin typeface="Times New Roman"/>
                <a:ea typeface="Times New Roman"/>
                <a:cs typeface="Times New Roman"/>
                <a:sym typeface="Times New Roman"/>
              </a:rPr>
              <a:t> is acting in the Y – axis, magnetic field is acting in the Z – axis and the Electromagnetic Wave propagates in X – axis.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78" name="Google Shape;578;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79" name="Google Shape;579;p70"/>
          <p:cNvPicPr preferRelativeResize="0"/>
          <p:nvPr/>
        </p:nvPicPr>
        <p:blipFill rotWithShape="1">
          <a:blip r:embed="rId3">
            <a:alphaModFix/>
          </a:blip>
          <a:srcRect b="0" l="0" r="0" t="0"/>
          <a:stretch/>
        </p:blipFill>
        <p:spPr>
          <a:xfrm>
            <a:off x="407963" y="280084"/>
            <a:ext cx="11296357" cy="65010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85" name="Google Shape;585;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86" name="Google Shape;586;p71"/>
          <p:cNvPicPr preferRelativeResize="0"/>
          <p:nvPr/>
        </p:nvPicPr>
        <p:blipFill rotWithShape="1">
          <a:blip r:embed="rId3">
            <a:alphaModFix/>
          </a:blip>
          <a:srcRect b="0" l="0" r="0" t="0"/>
          <a:stretch/>
        </p:blipFill>
        <p:spPr>
          <a:xfrm>
            <a:off x="359899" y="0"/>
            <a:ext cx="11653910" cy="666808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92" name="Google Shape;592;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593" name="Google Shape;593;p72"/>
          <p:cNvPicPr preferRelativeResize="0"/>
          <p:nvPr/>
        </p:nvPicPr>
        <p:blipFill rotWithShape="1">
          <a:blip r:embed="rId3">
            <a:alphaModFix/>
          </a:blip>
          <a:srcRect b="0" l="0" r="0" t="0"/>
          <a:stretch/>
        </p:blipFill>
        <p:spPr>
          <a:xfrm>
            <a:off x="196947" y="126609"/>
            <a:ext cx="11549575" cy="673139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3"/>
          <p:cNvSpPr txBox="1"/>
          <p:nvPr>
            <p:ph idx="1" type="body"/>
          </p:nvPr>
        </p:nvSpPr>
        <p:spPr>
          <a:xfrm>
            <a:off x="606189" y="597327"/>
            <a:ext cx="10515600" cy="457958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To do this, the transmitter sends a sequence of several bits, called chips, for each information bit to be transmitted. </a:t>
            </a:r>
            <a:endParaRPr/>
          </a:p>
          <a:p>
            <a:pPr indent="-228600" lvl="0" marL="228600" rtl="0" algn="l">
              <a:lnSpc>
                <a:spcPct val="90000"/>
              </a:lnSpc>
              <a:spcBef>
                <a:spcPts val="1000"/>
              </a:spcBef>
              <a:spcAft>
                <a:spcPts val="0"/>
              </a:spcAft>
              <a:buClr>
                <a:schemeClr val="dk1"/>
              </a:buClr>
              <a:buSzPts val="2800"/>
              <a:buChar char="•"/>
            </a:pPr>
            <a:r>
              <a:rPr lang="en-US"/>
              <a:t>For example, we may choose to send </a:t>
            </a:r>
            <a:r>
              <a:rPr lang="en-US">
                <a:solidFill>
                  <a:srgbClr val="FF0000"/>
                </a:solidFill>
              </a:rPr>
              <a:t>11101 instead of 0 </a:t>
            </a:r>
            <a:r>
              <a:rPr lang="en-US"/>
              <a:t>and its </a:t>
            </a:r>
            <a:r>
              <a:rPr lang="en-US">
                <a:solidFill>
                  <a:srgbClr val="FF0000"/>
                </a:solidFill>
              </a:rPr>
              <a:t>inverse (00010) instead of one</a:t>
            </a:r>
            <a:r>
              <a:rPr lang="en-US"/>
              <a:t>: </a:t>
            </a:r>
            <a:endParaRPr/>
          </a:p>
          <a:p>
            <a:pPr indent="-228600" lvl="0" marL="228600" rtl="0" algn="l">
              <a:lnSpc>
                <a:spcPct val="90000"/>
              </a:lnSpc>
              <a:spcBef>
                <a:spcPts val="1000"/>
              </a:spcBef>
              <a:spcAft>
                <a:spcPts val="0"/>
              </a:spcAft>
              <a:buClr>
                <a:schemeClr val="dk1"/>
              </a:buClr>
              <a:buSzPts val="2800"/>
              <a:buChar char="•"/>
            </a:pPr>
            <a:r>
              <a:rPr lang="en-US"/>
              <a:t>in this case, if one wants to transmit information 010, then we will issue the following chips: </a:t>
            </a:r>
            <a:endParaRPr/>
          </a:p>
          <a:p>
            <a:pPr indent="-228600" lvl="0" marL="228600" rtl="0" algn="l">
              <a:lnSpc>
                <a:spcPct val="90000"/>
              </a:lnSpc>
              <a:spcBef>
                <a:spcPts val="1000"/>
              </a:spcBef>
              <a:spcAft>
                <a:spcPts val="0"/>
              </a:spcAft>
              <a:buClr>
                <a:schemeClr val="dk1"/>
              </a:buClr>
              <a:buSzPts val="2800"/>
              <a:buChar char="•"/>
            </a:pPr>
            <a:r>
              <a:rPr lang="en-US"/>
              <a:t>11101 00010 11101. In this example, the 11101 sequence is called the “spreading code”. Over this code, the longer the flow is artificially multiplied, so more spectrum is spread</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4"/>
          <p:cNvSpPr txBox="1"/>
          <p:nvPr>
            <p:ph type="title"/>
          </p:nvPr>
        </p:nvSpPr>
        <p:spPr>
          <a:xfrm>
            <a:off x="838200" y="365125"/>
            <a:ext cx="10515600" cy="61961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Barker sequence</a:t>
            </a:r>
            <a:endParaRPr>
              <a:solidFill>
                <a:srgbClr val="FF0000"/>
              </a:solidFill>
            </a:endParaRPr>
          </a:p>
        </p:txBody>
      </p:sp>
      <p:sp>
        <p:nvSpPr>
          <p:cNvPr id="604" name="Google Shape;604;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605" name="Google Shape;605;p74"/>
          <p:cNvPicPr preferRelativeResize="0"/>
          <p:nvPr/>
        </p:nvPicPr>
        <p:blipFill rotWithShape="1">
          <a:blip r:embed="rId3">
            <a:alphaModFix/>
          </a:blip>
          <a:srcRect b="0" l="0" r="0" t="0"/>
          <a:stretch/>
        </p:blipFill>
        <p:spPr>
          <a:xfrm>
            <a:off x="419686" y="1209187"/>
            <a:ext cx="11352627" cy="5648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11" name="Google Shape;611;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612" name="Google Shape;612;p75"/>
          <p:cNvPicPr preferRelativeResize="0"/>
          <p:nvPr/>
        </p:nvPicPr>
        <p:blipFill rotWithShape="1">
          <a:blip r:embed="rId3">
            <a:alphaModFix/>
          </a:blip>
          <a:srcRect b="0" l="0" r="0" t="0"/>
          <a:stretch/>
        </p:blipFill>
        <p:spPr>
          <a:xfrm>
            <a:off x="661182" y="365125"/>
            <a:ext cx="10692617" cy="6127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18" name="Google Shape;618;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619" name="Google Shape;619;p76"/>
          <p:cNvPicPr preferRelativeResize="0"/>
          <p:nvPr/>
        </p:nvPicPr>
        <p:blipFill rotWithShape="1">
          <a:blip r:embed="rId3">
            <a:alphaModFix/>
          </a:blip>
          <a:srcRect b="0" l="0" r="0" t="0"/>
          <a:stretch/>
        </p:blipFill>
        <p:spPr>
          <a:xfrm>
            <a:off x="604221" y="365124"/>
            <a:ext cx="11075390" cy="623262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7"/>
          <p:cNvSpPr txBox="1"/>
          <p:nvPr>
            <p:ph type="title"/>
          </p:nvPr>
        </p:nvSpPr>
        <p:spPr>
          <a:xfrm>
            <a:off x="486508" y="364196"/>
            <a:ext cx="10515600" cy="63368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Complementary code keying</a:t>
            </a:r>
            <a:endParaRPr/>
          </a:p>
        </p:txBody>
      </p:sp>
      <p:sp>
        <p:nvSpPr>
          <p:cNvPr id="625" name="Google Shape;625;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626" name="Google Shape;626;p77"/>
          <p:cNvPicPr preferRelativeResize="0"/>
          <p:nvPr/>
        </p:nvPicPr>
        <p:blipFill rotWithShape="1">
          <a:blip r:embed="rId3">
            <a:alphaModFix/>
          </a:blip>
          <a:srcRect b="0" l="0" r="0" t="0"/>
          <a:stretch/>
        </p:blipFill>
        <p:spPr>
          <a:xfrm>
            <a:off x="725657" y="1097280"/>
            <a:ext cx="11006798" cy="539652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8"/>
          <p:cNvSpPr txBox="1"/>
          <p:nvPr>
            <p:ph idx="1" type="body"/>
          </p:nvPr>
        </p:nvSpPr>
        <p:spPr>
          <a:xfrm>
            <a:off x="205154" y="320382"/>
            <a:ext cx="11527301" cy="6249229"/>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FF0000"/>
              </a:buClr>
              <a:buSzPct val="100000"/>
              <a:buChar char="•"/>
            </a:pPr>
            <a:r>
              <a:rPr b="1" lang="en-US" sz="3800">
                <a:solidFill>
                  <a:srgbClr val="FF0000"/>
                </a:solidFill>
              </a:rPr>
              <a:t>DSSS has two important interests:</a:t>
            </a:r>
            <a:endParaRPr/>
          </a:p>
          <a:p>
            <a:pPr indent="-228600" lvl="0" marL="228600" rtl="0" algn="l">
              <a:lnSpc>
                <a:spcPct val="90000"/>
              </a:lnSpc>
              <a:spcBef>
                <a:spcPts val="1000"/>
              </a:spcBef>
              <a:spcAft>
                <a:spcPts val="0"/>
              </a:spcAft>
              <a:buClr>
                <a:schemeClr val="dk1"/>
              </a:buClr>
              <a:buSzPct val="100000"/>
              <a:buChar char="•"/>
            </a:pPr>
            <a:r>
              <a:rPr lang="en-US"/>
              <a:t>• First, as we have said, the signal spectrum is spread, with all the advantages (and disadvantages) that this brings, especially </a:t>
            </a:r>
            <a:r>
              <a:rPr lang="en-US">
                <a:solidFill>
                  <a:srgbClr val="FF0000"/>
                </a:solidFill>
              </a:rPr>
              <a:t>better resistance to noise;</a:t>
            </a:r>
            <a:endParaRPr/>
          </a:p>
          <a:p>
            <a:pPr indent="0" lvl="0" marL="0" rtl="0" algn="l">
              <a:lnSpc>
                <a:spcPct val="90000"/>
              </a:lnSpc>
              <a:spcBef>
                <a:spcPts val="1000"/>
              </a:spcBef>
              <a:spcAft>
                <a:spcPts val="0"/>
              </a:spcAft>
              <a:buClr>
                <a:schemeClr val="dk1"/>
              </a:buClr>
              <a:buSzPct val="100000"/>
              <a:buNone/>
            </a:pPr>
            <a:br>
              <a:rPr lang="en-US"/>
            </a:br>
            <a:r>
              <a:rPr lang="en-US"/>
              <a:t>• in that it emits several chips for each bit of information means that can have a significant redundancy that corrects errors transmission. </a:t>
            </a:r>
            <a:endParaRPr/>
          </a:p>
          <a:p>
            <a:pPr indent="0" lvl="0" marL="0" rtl="0" algn="l">
              <a:lnSpc>
                <a:spcPct val="90000"/>
              </a:lnSpc>
              <a:spcBef>
                <a:spcPts val="1000"/>
              </a:spcBef>
              <a:spcAft>
                <a:spcPts val="0"/>
              </a:spcAft>
              <a:buClr>
                <a:schemeClr val="dk1"/>
              </a:buClr>
              <a:buSzPct val="100000"/>
              <a:buNone/>
            </a:pPr>
            <a:r>
              <a:rPr lang="en-US"/>
              <a:t>For example, in the previous example, since the </a:t>
            </a:r>
            <a:r>
              <a:rPr lang="en-US">
                <a:solidFill>
                  <a:srgbClr val="FF0000"/>
                </a:solidFill>
              </a:rPr>
              <a:t>receiver knows the spreading code used (11101) then he knows he should receive than 11101 </a:t>
            </a:r>
            <a:r>
              <a:rPr lang="en-US"/>
              <a:t>(for the information bit 0) or 00010 (for bit 1). If it receives 00110, it can easily correct the error in considering that the nearest is 00010 (corresponding to bit 1).</a:t>
            </a:r>
            <a:endParaRPr/>
          </a:p>
          <a:p>
            <a:pPr indent="-228600" lvl="0" marL="228600" rtl="0" algn="l">
              <a:lnSpc>
                <a:spcPct val="90000"/>
              </a:lnSpc>
              <a:spcBef>
                <a:spcPts val="1000"/>
              </a:spcBef>
              <a:spcAft>
                <a:spcPts val="0"/>
              </a:spcAft>
              <a:buClr>
                <a:schemeClr val="dk1"/>
              </a:buClr>
              <a:buSzPct val="100000"/>
              <a:buChar char="•"/>
            </a:pPr>
            <a:r>
              <a:rPr lang="en-US"/>
              <a:t>802.11 identified </a:t>
            </a:r>
            <a:r>
              <a:rPr lang="en-US">
                <a:solidFill>
                  <a:srgbClr val="FF0000"/>
                </a:solidFill>
              </a:rPr>
              <a:t>fourteen channels of 22 MHz wide, in the same strip of frequencies in the 2.4 GHz FHSS</a:t>
            </a:r>
            <a:r>
              <a:rPr lang="en-US"/>
              <a:t>. </a:t>
            </a:r>
            <a:endParaRPr/>
          </a:p>
          <a:p>
            <a:pPr indent="0" lvl="0" marL="0" rtl="0" algn="l">
              <a:lnSpc>
                <a:spcPct val="90000"/>
              </a:lnSpc>
              <a:spcBef>
                <a:spcPts val="1000"/>
              </a:spcBef>
              <a:spcAft>
                <a:spcPts val="0"/>
              </a:spcAft>
              <a:buClr>
                <a:schemeClr val="dk1"/>
              </a:buClr>
              <a:buSzPct val="100000"/>
              <a:buNone/>
            </a:pPr>
            <a:r>
              <a:rPr lang="en-US"/>
              <a:t>To communicate, the transmitter and receiver must agree on a fixed channel to use. A flow rate of 1 Mb / s, the 802.11 DSSS modulation based on 2DPSK we saw the 2 Mbit / s DSSS simply uses the 4DPSK modulation.</a:t>
            </a:r>
            <a:endParaRPr/>
          </a:p>
          <a:p>
            <a:pPr indent="-228600" lvl="0" marL="228600" rtl="0" algn="l">
              <a:lnSpc>
                <a:spcPct val="90000"/>
              </a:lnSpc>
              <a:spcBef>
                <a:spcPts val="1000"/>
              </a:spcBef>
              <a:spcAft>
                <a:spcPts val="0"/>
              </a:spcAft>
              <a:buClr>
                <a:schemeClr val="dk1"/>
              </a:buClr>
              <a:buSzPct val="100000"/>
              <a:buChar char="•"/>
            </a:pPr>
            <a:r>
              <a:rPr lang="en-US"/>
              <a:t>In both cases, the spreading code has a length of 11 bits and it is always equal to 10110111000. This code is part of a family of codes to mathematical properties Similar defined in 1953 by the mathematician Barker: they promote a good spread spectrum (as would not do, for example, the code 11111111111) and format makes them well suited to synchronize the transmitter and the receiver, which limits problems due to multipath.</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9"/>
          <p:cNvSpPr/>
          <p:nvPr/>
        </p:nvSpPr>
        <p:spPr>
          <a:xfrm>
            <a:off x="478302" y="1020419"/>
            <a:ext cx="11310423" cy="5837583"/>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 name="Google Shape;637;p79"/>
          <p:cNvSpPr txBox="1"/>
          <p:nvPr>
            <p:ph type="title"/>
          </p:nvPr>
        </p:nvSpPr>
        <p:spPr>
          <a:xfrm>
            <a:off x="682388" y="0"/>
            <a:ext cx="9985613" cy="9223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Times New Roman"/>
              <a:buNone/>
            </a:pPr>
            <a:r>
              <a:rPr b="1" lang="en-US">
                <a:solidFill>
                  <a:srgbClr val="C00000"/>
                </a:solidFill>
                <a:latin typeface="Times New Roman"/>
                <a:ea typeface="Times New Roman"/>
                <a:cs typeface="Times New Roman"/>
                <a:sym typeface="Times New Roman"/>
              </a:rPr>
              <a:t>Code Division Multiple Access (CDMA)</a:t>
            </a:r>
            <a:endParaRPr/>
          </a:p>
        </p:txBody>
      </p:sp>
      <p:pic>
        <p:nvPicPr>
          <p:cNvPr id="638" name="Google Shape;638;p79"/>
          <p:cNvPicPr preferRelativeResize="0"/>
          <p:nvPr>
            <p:ph idx="1" type="body"/>
          </p:nvPr>
        </p:nvPicPr>
        <p:blipFill rotWithShape="1">
          <a:blip r:embed="rId3">
            <a:alphaModFix/>
          </a:blip>
          <a:srcRect b="0" l="0" r="0" t="0"/>
          <a:stretch/>
        </p:blipFill>
        <p:spPr>
          <a:xfrm>
            <a:off x="1712845" y="1217614"/>
            <a:ext cx="8776253" cy="4184379"/>
          </a:xfrm>
          <a:prstGeom prst="rect">
            <a:avLst/>
          </a:prstGeom>
          <a:noFill/>
          <a:ln>
            <a:noFill/>
          </a:ln>
        </p:spPr>
      </p:pic>
      <p:sp>
        <p:nvSpPr>
          <p:cNvPr id="639" name="Google Shape;639;p79"/>
          <p:cNvSpPr txBox="1"/>
          <p:nvPr/>
        </p:nvSpPr>
        <p:spPr>
          <a:xfrm>
            <a:off x="1712844" y="5806832"/>
            <a:ext cx="851436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a:solidFill>
                  <a:schemeClr val="lt2"/>
                </a:solidFill>
                <a:latin typeface="Nunito"/>
                <a:ea typeface="Nunito"/>
                <a:cs typeface="Nunito"/>
                <a:sym typeface="Nunito"/>
              </a:rPr>
              <a:t>The basic principle is that different CDMA codes are used to distinguish among the different users</a:t>
            </a:r>
            <a:r>
              <a:rPr b="0" i="0" lang="en-US" sz="1800">
                <a:solidFill>
                  <a:schemeClr val="lt2"/>
                </a:solidFill>
                <a:latin typeface="Nunito"/>
                <a:ea typeface="Nunito"/>
                <a:cs typeface="Nunito"/>
                <a:sym typeface="Nunito"/>
              </a:rPr>
              <a:t>.</a:t>
            </a:r>
            <a:endParaRPr sz="1800">
              <a:solidFill>
                <a:schemeClr val="lt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30" name="Google Shape;130;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31" name="Google Shape;131;p8"/>
          <p:cNvPicPr preferRelativeResize="0"/>
          <p:nvPr/>
        </p:nvPicPr>
        <p:blipFill rotWithShape="1">
          <a:blip r:embed="rId3">
            <a:alphaModFix/>
          </a:blip>
          <a:srcRect b="0" l="0" r="0" t="0"/>
          <a:stretch/>
        </p:blipFill>
        <p:spPr>
          <a:xfrm>
            <a:off x="696886" y="482184"/>
            <a:ext cx="10515600" cy="5245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0"/>
          <p:cNvSpPr/>
          <p:nvPr/>
        </p:nvSpPr>
        <p:spPr>
          <a:xfrm>
            <a:off x="491319" y="1178202"/>
            <a:ext cx="11532359" cy="487518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In CDMA, the narrowband message signal is </a:t>
            </a:r>
            <a:r>
              <a:rPr i="1" lang="en-US" sz="2800">
                <a:solidFill>
                  <a:srgbClr val="000000"/>
                </a:solidFill>
                <a:latin typeface="Times New Roman"/>
                <a:ea typeface="Times New Roman"/>
                <a:cs typeface="Times New Roman"/>
                <a:sym typeface="Times New Roman"/>
              </a:rPr>
              <a:t>multiplied</a:t>
            </a:r>
            <a:r>
              <a:rPr lang="en-US" sz="2800">
                <a:solidFill>
                  <a:srgbClr val="000000"/>
                </a:solidFill>
                <a:latin typeface="Times New Roman"/>
                <a:ea typeface="Times New Roman"/>
                <a:cs typeface="Times New Roman"/>
                <a:sym typeface="Times New Roman"/>
              </a:rPr>
              <a:t> by a very large bandwidth signal called spreading signal (code). </a:t>
            </a:r>
            <a:endParaRPr sz="2800">
              <a:solidFill>
                <a:srgbClr val="000000"/>
              </a:solidFill>
              <a:latin typeface="Times New Roman"/>
              <a:ea typeface="Times New Roman"/>
              <a:cs typeface="Times New Roman"/>
              <a:sym typeface="Times New Roman"/>
            </a:endParaRPr>
          </a:p>
          <a:p>
            <a:pPr indent="-342900" lvl="0" marL="342900" marR="0" rtl="0" algn="just">
              <a:lnSpc>
                <a:spcPct val="150000"/>
              </a:lnSpc>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Spreading signal is a pseudo noise code sequence that has a chip rate which is orders of magnitude greater than the data rate of the message.</a:t>
            </a:r>
            <a:endParaRPr/>
          </a:p>
          <a:p>
            <a:pPr indent="-342900" lvl="0" marL="342900" marR="0" rtl="0" algn="just">
              <a:lnSpc>
                <a:spcPct val="150000"/>
              </a:lnSpc>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CDMA is also called </a:t>
            </a:r>
            <a:r>
              <a:rPr b="1" lang="en-US" sz="2800">
                <a:solidFill>
                  <a:srgbClr val="000000"/>
                </a:solidFill>
                <a:latin typeface="Times New Roman"/>
                <a:ea typeface="Times New Roman"/>
                <a:cs typeface="Times New Roman"/>
                <a:sym typeface="Times New Roman"/>
              </a:rPr>
              <a:t>Direct Sequence Spread Spectrum(DSSS)</a:t>
            </a:r>
            <a:r>
              <a:rPr lang="en-US" sz="2800">
                <a:solidFill>
                  <a:srgbClr val="000000"/>
                </a:solidFill>
                <a:latin typeface="Times New Roman"/>
                <a:ea typeface="Times New Roman"/>
                <a:cs typeface="Times New Roman"/>
                <a:sym typeface="Times New Roman"/>
              </a:rPr>
              <a:t>. DSSS is a more general term. </a:t>
            </a:r>
            <a:endParaRPr/>
          </a:p>
          <a:p>
            <a:pPr indent="-342900" lvl="0" marL="342900" marR="0" rtl="0" algn="just">
              <a:lnSpc>
                <a:spcPct val="150000"/>
              </a:lnSpc>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Message consists of symbols ,symbol period and hence, symbol rate</a:t>
            </a:r>
            <a:endParaRPr/>
          </a:p>
        </p:txBody>
      </p:sp>
      <p:sp>
        <p:nvSpPr>
          <p:cNvPr id="645" name="Google Shape;645;p80"/>
          <p:cNvSpPr/>
          <p:nvPr/>
        </p:nvSpPr>
        <p:spPr>
          <a:xfrm>
            <a:off x="1364776" y="131696"/>
            <a:ext cx="962167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A50021"/>
              </a:buClr>
              <a:buSzPts val="4000"/>
              <a:buFont typeface="Noto Sans Symbols"/>
              <a:buNone/>
            </a:pPr>
            <a:r>
              <a:rPr b="1" lang="en-US" sz="4000">
                <a:solidFill>
                  <a:srgbClr val="A50021"/>
                </a:solidFill>
                <a:latin typeface="Times New Roman"/>
                <a:ea typeface="Times New Roman"/>
                <a:cs typeface="Times New Roman"/>
                <a:sym typeface="Times New Roman"/>
              </a:rPr>
              <a:t>Code Division Multiple Access (CDMA)</a:t>
            </a:r>
            <a:endParaRPr b="1" sz="4000">
              <a:solidFill>
                <a:srgbClr val="A50021"/>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81"/>
          <p:cNvPicPr preferRelativeResize="0"/>
          <p:nvPr/>
        </p:nvPicPr>
        <p:blipFill rotWithShape="1">
          <a:blip r:embed="rId3">
            <a:alphaModFix/>
          </a:blip>
          <a:srcRect b="0" l="0" r="0" t="0"/>
          <a:stretch/>
        </p:blipFill>
        <p:spPr>
          <a:xfrm>
            <a:off x="0" y="184794"/>
            <a:ext cx="8618806" cy="6488412"/>
          </a:xfrm>
          <a:prstGeom prst="rect">
            <a:avLst/>
          </a:prstGeom>
          <a:noFill/>
          <a:ln>
            <a:noFill/>
          </a:ln>
        </p:spPr>
      </p:pic>
      <p:sp>
        <p:nvSpPr>
          <p:cNvPr id="652" name="Google Shape;652;p81"/>
          <p:cNvSpPr txBox="1"/>
          <p:nvPr/>
        </p:nvSpPr>
        <p:spPr>
          <a:xfrm>
            <a:off x="7719648" y="0"/>
            <a:ext cx="4617720" cy="69865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800">
                <a:solidFill>
                  <a:srgbClr val="222222"/>
                </a:solidFill>
                <a:latin typeface="Lato"/>
                <a:ea typeface="Lato"/>
                <a:cs typeface="Lato"/>
                <a:sym typeface="Lato"/>
              </a:rPr>
              <a:t>Two ways in which CDMA is implemented, namely</a:t>
            </a:r>
            <a:r>
              <a:rPr b="0" i="0" lang="en-US" sz="2800">
                <a:solidFill>
                  <a:srgbClr val="222222"/>
                </a:solidFill>
                <a:latin typeface="Lato"/>
                <a:ea typeface="Lato"/>
                <a:cs typeface="Lato"/>
                <a:sym typeface="Lato"/>
              </a:rPr>
              <a:t>,</a:t>
            </a:r>
            <a:endParaRPr/>
          </a:p>
          <a:p>
            <a:pPr indent="-177800" lvl="0" marL="0" marR="0" rtl="0" algn="l">
              <a:spcBef>
                <a:spcPts val="0"/>
              </a:spcBef>
              <a:spcAft>
                <a:spcPts val="0"/>
              </a:spcAft>
              <a:buClr>
                <a:srgbClr val="222222"/>
              </a:buClr>
              <a:buSzPts val="2800"/>
              <a:buFont typeface="Arial"/>
              <a:buChar char="•"/>
            </a:pPr>
            <a:r>
              <a:rPr b="0" i="0" lang="en-US" sz="2800">
                <a:solidFill>
                  <a:srgbClr val="222222"/>
                </a:solidFill>
                <a:latin typeface="Lato"/>
                <a:ea typeface="Lato"/>
                <a:cs typeface="Lato"/>
                <a:sym typeface="Lato"/>
              </a:rPr>
              <a:t>Direct Sequence/ Sequencing</a:t>
            </a:r>
            <a:endParaRPr/>
          </a:p>
          <a:p>
            <a:pPr indent="-177800" lvl="0" marL="0" marR="0" rtl="0" algn="l">
              <a:spcBef>
                <a:spcPts val="0"/>
              </a:spcBef>
              <a:spcAft>
                <a:spcPts val="0"/>
              </a:spcAft>
              <a:buClr>
                <a:srgbClr val="222222"/>
              </a:buClr>
              <a:buSzPts val="2800"/>
              <a:buFont typeface="Arial"/>
              <a:buChar char="•"/>
            </a:pPr>
            <a:r>
              <a:rPr b="0" i="0" lang="en-US" sz="2800">
                <a:solidFill>
                  <a:srgbClr val="222222"/>
                </a:solidFill>
                <a:latin typeface="Lato"/>
                <a:ea typeface="Lato"/>
                <a:cs typeface="Lato"/>
                <a:sym typeface="Lato"/>
              </a:rPr>
              <a:t>Frequency Hopping</a:t>
            </a:r>
            <a:endParaRPr/>
          </a:p>
          <a:p>
            <a:pPr indent="0" lvl="0" marL="0" marR="0" rtl="0" algn="l">
              <a:spcBef>
                <a:spcPts val="0"/>
              </a:spcBef>
              <a:spcAft>
                <a:spcPts val="0"/>
              </a:spcAft>
              <a:buNone/>
            </a:pPr>
            <a:r>
              <a:t/>
            </a:r>
            <a:endParaRPr b="0" i="0" sz="2800">
              <a:solidFill>
                <a:srgbClr val="222222"/>
              </a:solidFill>
              <a:latin typeface="Lato"/>
              <a:ea typeface="Lato"/>
              <a:cs typeface="Lato"/>
              <a:sym typeface="Lato"/>
            </a:endParaRPr>
          </a:p>
          <a:p>
            <a:pPr indent="-457200" lvl="0" marL="457200" marR="0" rtl="0" algn="l">
              <a:spcBef>
                <a:spcPts val="0"/>
              </a:spcBef>
              <a:spcAft>
                <a:spcPts val="0"/>
              </a:spcAft>
              <a:buClr>
                <a:srgbClr val="222222"/>
              </a:buClr>
              <a:buSzPts val="2800"/>
              <a:buFont typeface="Arial"/>
              <a:buChar char="•"/>
            </a:pPr>
            <a:r>
              <a:rPr lang="en-US" sz="2800">
                <a:solidFill>
                  <a:srgbClr val="222222"/>
                </a:solidFill>
                <a:latin typeface="Lato"/>
                <a:ea typeface="Lato"/>
                <a:cs typeface="Lato"/>
                <a:sym typeface="Lato"/>
              </a:rPr>
              <a:t>D</a:t>
            </a:r>
            <a:r>
              <a:rPr b="0" i="0" lang="en-US" sz="2800">
                <a:solidFill>
                  <a:srgbClr val="222222"/>
                </a:solidFill>
                <a:latin typeface="Lato"/>
                <a:ea typeface="Lato"/>
                <a:cs typeface="Lato"/>
                <a:sym typeface="Lato"/>
              </a:rPr>
              <a:t>irect sequence spread spectrum </a:t>
            </a:r>
            <a:r>
              <a:rPr b="0" i="0" lang="en-US" sz="2800">
                <a:solidFill>
                  <a:srgbClr val="C00000"/>
                </a:solidFill>
                <a:latin typeface="Lato"/>
                <a:ea typeface="Lato"/>
                <a:cs typeface="Lato"/>
                <a:sym typeface="Lato"/>
              </a:rPr>
              <a:t>makes use of high-speed spreading code to have wider bandwidth </a:t>
            </a:r>
            <a:endParaRPr/>
          </a:p>
          <a:p>
            <a:pPr indent="-457200" lvl="0" marL="457200" marR="0" rtl="0" algn="l">
              <a:spcBef>
                <a:spcPts val="0"/>
              </a:spcBef>
              <a:spcAft>
                <a:spcPts val="0"/>
              </a:spcAft>
              <a:buClr>
                <a:srgbClr val="222222"/>
              </a:buClr>
              <a:buSzPts val="2800"/>
              <a:buFont typeface="Arial"/>
              <a:buChar char="•"/>
            </a:pPr>
            <a:r>
              <a:rPr b="0" i="0" lang="en-US" sz="2800">
                <a:solidFill>
                  <a:srgbClr val="222222"/>
                </a:solidFill>
                <a:latin typeface="Lato"/>
                <a:ea typeface="Lato"/>
                <a:cs typeface="Lato"/>
                <a:sym typeface="Lato"/>
              </a:rPr>
              <a:t>while in frequency hopping technique carrier </a:t>
            </a:r>
            <a:r>
              <a:rPr b="0" i="0" lang="en-US" sz="2800">
                <a:solidFill>
                  <a:srgbClr val="C00000"/>
                </a:solidFill>
                <a:latin typeface="Lato"/>
                <a:ea typeface="Lato"/>
                <a:cs typeface="Lato"/>
                <a:sym typeface="Lato"/>
              </a:rPr>
              <a:t>frequency is shifted to obtain the same</a:t>
            </a:r>
            <a:r>
              <a:rPr b="0" i="0" lang="en-US" sz="2800">
                <a:solidFill>
                  <a:srgbClr val="222222"/>
                </a:solidFill>
                <a:latin typeface="Lato"/>
                <a:ea typeface="Lato"/>
                <a:cs typeface="Lato"/>
                <a:sym typeface="Lato"/>
              </a:rPr>
              <a: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82"/>
          <p:cNvPicPr preferRelativeResize="0"/>
          <p:nvPr/>
        </p:nvPicPr>
        <p:blipFill rotWithShape="1">
          <a:blip r:embed="rId3">
            <a:alphaModFix/>
          </a:blip>
          <a:srcRect b="0" l="0" r="0" t="0"/>
          <a:stretch/>
        </p:blipFill>
        <p:spPr>
          <a:xfrm>
            <a:off x="572875" y="146525"/>
            <a:ext cx="10456196" cy="648081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83"/>
          <p:cNvPicPr preferRelativeResize="0"/>
          <p:nvPr/>
        </p:nvPicPr>
        <p:blipFill rotWithShape="1">
          <a:blip r:embed="rId3">
            <a:alphaModFix/>
          </a:blip>
          <a:srcRect b="0" l="0" r="0" t="0"/>
          <a:stretch/>
        </p:blipFill>
        <p:spPr>
          <a:xfrm>
            <a:off x="691287" y="130682"/>
            <a:ext cx="10802017" cy="672731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84"/>
          <p:cNvPicPr preferRelativeResize="0"/>
          <p:nvPr/>
        </p:nvPicPr>
        <p:blipFill rotWithShape="1">
          <a:blip r:embed="rId3">
            <a:alphaModFix/>
          </a:blip>
          <a:srcRect b="0" l="0" r="0" t="0"/>
          <a:stretch/>
        </p:blipFill>
        <p:spPr>
          <a:xfrm>
            <a:off x="347568" y="0"/>
            <a:ext cx="11244209" cy="675835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85"/>
          <p:cNvPicPr preferRelativeResize="0"/>
          <p:nvPr/>
        </p:nvPicPr>
        <p:blipFill rotWithShape="1">
          <a:blip r:embed="rId3">
            <a:alphaModFix/>
          </a:blip>
          <a:srcRect b="0" l="0" r="0" t="0"/>
          <a:stretch/>
        </p:blipFill>
        <p:spPr>
          <a:xfrm>
            <a:off x="500434" y="100013"/>
            <a:ext cx="9487628" cy="638814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6"/>
          <p:cNvPicPr preferRelativeResize="0"/>
          <p:nvPr/>
        </p:nvPicPr>
        <p:blipFill rotWithShape="1">
          <a:blip r:embed="rId3">
            <a:alphaModFix/>
          </a:blip>
          <a:srcRect b="0" l="0" r="0" t="0"/>
          <a:stretch/>
        </p:blipFill>
        <p:spPr>
          <a:xfrm>
            <a:off x="627371" y="152187"/>
            <a:ext cx="10218819" cy="619453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87"/>
          <p:cNvPicPr preferRelativeResize="0"/>
          <p:nvPr/>
        </p:nvPicPr>
        <p:blipFill rotWithShape="1">
          <a:blip r:embed="rId3">
            <a:alphaModFix/>
          </a:blip>
          <a:srcRect b="0" l="0" r="0" t="0"/>
          <a:stretch/>
        </p:blipFill>
        <p:spPr>
          <a:xfrm>
            <a:off x="291754" y="317788"/>
            <a:ext cx="10526301" cy="643848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88"/>
          <p:cNvPicPr preferRelativeResize="0"/>
          <p:nvPr/>
        </p:nvPicPr>
        <p:blipFill rotWithShape="1">
          <a:blip r:embed="rId3">
            <a:alphaModFix/>
          </a:blip>
          <a:srcRect b="0" l="0" r="0" t="0"/>
          <a:stretch/>
        </p:blipFill>
        <p:spPr>
          <a:xfrm>
            <a:off x="578525" y="348131"/>
            <a:ext cx="11069524" cy="642406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89"/>
          <p:cNvPicPr preferRelativeResize="0"/>
          <p:nvPr/>
        </p:nvPicPr>
        <p:blipFill rotWithShape="1">
          <a:blip r:embed="rId3">
            <a:alphaModFix/>
          </a:blip>
          <a:srcRect b="0" l="0" r="0" t="0"/>
          <a:stretch/>
        </p:blipFill>
        <p:spPr>
          <a:xfrm>
            <a:off x="315779" y="143757"/>
            <a:ext cx="11064983" cy="66864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type="title"/>
          </p:nvPr>
        </p:nvSpPr>
        <p:spPr>
          <a:xfrm>
            <a:off x="614597" y="323953"/>
            <a:ext cx="10515600" cy="71416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000"/>
              <a:buFont typeface="Arial"/>
              <a:buNone/>
            </a:pPr>
            <a:r>
              <a:rPr b="1" i="0" lang="en-US" sz="4000">
                <a:solidFill>
                  <a:srgbClr val="FF0000"/>
                </a:solidFill>
                <a:latin typeface="Arial"/>
                <a:ea typeface="Arial"/>
                <a:cs typeface="Arial"/>
                <a:sym typeface="Arial"/>
              </a:rPr>
              <a:t>Radio Frequency:</a:t>
            </a:r>
            <a:r>
              <a:rPr b="0" i="0" lang="en-US" sz="4000">
                <a:solidFill>
                  <a:srgbClr val="FF0000"/>
                </a:solidFill>
                <a:latin typeface="Arial"/>
                <a:ea typeface="Arial"/>
                <a:cs typeface="Arial"/>
                <a:sym typeface="Arial"/>
              </a:rPr>
              <a:t> </a:t>
            </a:r>
            <a:endParaRPr sz="4000">
              <a:solidFill>
                <a:srgbClr val="FF0000"/>
              </a:solidFill>
            </a:endParaRPr>
          </a:p>
        </p:txBody>
      </p:sp>
      <p:sp>
        <p:nvSpPr>
          <p:cNvPr id="138" name="Google Shape;138;p9"/>
          <p:cNvSpPr txBox="1"/>
          <p:nvPr>
            <p:ph idx="1" type="body"/>
          </p:nvPr>
        </p:nvSpPr>
        <p:spPr>
          <a:xfrm>
            <a:off x="356259" y="1038120"/>
            <a:ext cx="11324464" cy="517311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Radio frequency was best used in the 90’s and it is useful to calculate the rate of change of the oscillation of the electromagnetic spectrum.</a:t>
            </a:r>
            <a:endParaRPr/>
          </a:p>
          <a:p>
            <a:pPr indent="-228600" lvl="0" marL="228600" rtl="0" algn="l">
              <a:lnSpc>
                <a:spcPct val="90000"/>
              </a:lnSpc>
              <a:spcBef>
                <a:spcPts val="1000"/>
              </a:spcBef>
              <a:spcAft>
                <a:spcPts val="0"/>
              </a:spcAft>
              <a:buClr>
                <a:schemeClr val="dk1"/>
              </a:buClr>
              <a:buSzPts val="2400"/>
              <a:buChar char="•"/>
            </a:pPr>
            <a:r>
              <a:rPr lang="en-US" sz="2400"/>
              <a:t> RF is a wireless means of communication and broadcasting. With an upper limit and lower limit being 300 GHz and 9 kHz, RF uses transmitters and receivers of various types to calculate and process.</a:t>
            </a:r>
            <a:endParaRPr>
              <a:solidFill>
                <a:srgbClr val="273239"/>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b="0" i="0">
              <a:solidFill>
                <a:srgbClr val="273239"/>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pic>
        <p:nvPicPr>
          <p:cNvPr id="139" name="Google Shape;139;p9"/>
          <p:cNvPicPr preferRelativeResize="0"/>
          <p:nvPr/>
        </p:nvPicPr>
        <p:blipFill rotWithShape="1">
          <a:blip r:embed="rId3">
            <a:alphaModFix/>
          </a:blip>
          <a:srcRect b="0" l="0" r="0" t="0"/>
          <a:stretch/>
        </p:blipFill>
        <p:spPr>
          <a:xfrm>
            <a:off x="220891" y="3023418"/>
            <a:ext cx="11303012" cy="383458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90"/>
          <p:cNvPicPr preferRelativeResize="0"/>
          <p:nvPr/>
        </p:nvPicPr>
        <p:blipFill rotWithShape="1">
          <a:blip r:embed="rId3">
            <a:alphaModFix/>
          </a:blip>
          <a:srcRect b="0" l="0" r="0" t="0"/>
          <a:stretch/>
        </p:blipFill>
        <p:spPr>
          <a:xfrm>
            <a:off x="1040820" y="617964"/>
            <a:ext cx="9861642" cy="298926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1"/>
          <p:cNvSpPr txBox="1"/>
          <p:nvPr>
            <p:ph idx="1" type="body"/>
          </p:nvPr>
        </p:nvSpPr>
        <p:spPr>
          <a:xfrm>
            <a:off x="169460" y="215188"/>
            <a:ext cx="6204044" cy="664281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All users in a CDMA system, use the same carrier frequency and may transmit simultaneously. </a:t>
            </a:r>
            <a:endParaRPr/>
          </a:p>
          <a:p>
            <a:pPr indent="-228600" lvl="0" marL="228600" rtl="0" algn="just">
              <a:lnSpc>
                <a:spcPct val="90000"/>
              </a:lnSpc>
              <a:spcBef>
                <a:spcPts val="1000"/>
              </a:spcBef>
              <a:spcAft>
                <a:spcPts val="0"/>
              </a:spcAft>
              <a:buClr>
                <a:srgbClr val="C00000"/>
              </a:buClr>
              <a:buSzPts val="2400"/>
              <a:buChar char="•"/>
            </a:pPr>
            <a:r>
              <a:rPr lang="en-US" sz="2400">
                <a:solidFill>
                  <a:srgbClr val="C00000"/>
                </a:solidFill>
                <a:latin typeface="Times New Roman"/>
                <a:ea typeface="Times New Roman"/>
                <a:cs typeface="Times New Roman"/>
                <a:sym typeface="Times New Roman"/>
              </a:rPr>
              <a:t>Each user has its own pseudorandom code word </a:t>
            </a:r>
            <a:r>
              <a:rPr lang="en-US" sz="2400">
                <a:latin typeface="Times New Roman"/>
                <a:ea typeface="Times New Roman"/>
                <a:cs typeface="Times New Roman"/>
                <a:sym typeface="Times New Roman"/>
              </a:rPr>
              <a:t>which is approximately </a:t>
            </a:r>
            <a:r>
              <a:rPr lang="en-US" sz="2400">
                <a:solidFill>
                  <a:srgbClr val="C00000"/>
                </a:solidFill>
                <a:latin typeface="Times New Roman"/>
                <a:ea typeface="Times New Roman"/>
                <a:cs typeface="Times New Roman"/>
                <a:sym typeface="Times New Roman"/>
              </a:rPr>
              <a:t>orthogonal to all other code words. </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receiver performs a time correlation operation to detect only the specific desired code word.</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 All other code words appear as noise due to de-correlation. </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For detection of the message signal, the receiver needs to know the code word used by the transmitter. </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Each user operates independently with no knowledge of the other users</a:t>
            </a:r>
            <a:r>
              <a:rPr lang="en-US"/>
              <a:t>. </a:t>
            </a:r>
            <a:endParaRPr/>
          </a:p>
        </p:txBody>
      </p:sp>
      <p:pic>
        <p:nvPicPr>
          <p:cNvPr id="703" name="Google Shape;703;p91"/>
          <p:cNvPicPr preferRelativeResize="0"/>
          <p:nvPr/>
        </p:nvPicPr>
        <p:blipFill rotWithShape="1">
          <a:blip r:embed="rId3">
            <a:alphaModFix/>
          </a:blip>
          <a:srcRect b="0" l="0" r="0" t="0"/>
          <a:stretch/>
        </p:blipFill>
        <p:spPr>
          <a:xfrm>
            <a:off x="6547990" y="0"/>
            <a:ext cx="5644010" cy="574570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2"/>
          <p:cNvSpPr/>
          <p:nvPr/>
        </p:nvSpPr>
        <p:spPr>
          <a:xfrm>
            <a:off x="523899" y="1627701"/>
            <a:ext cx="9774684" cy="500444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00"/>
              </a:buClr>
              <a:buSzPts val="1820"/>
              <a:buFont typeface="Noto Sans Symbols"/>
              <a:buChar char="▪"/>
            </a:pPr>
            <a:r>
              <a:rPr b="1" lang="en-US" sz="2800">
                <a:solidFill>
                  <a:srgbClr val="000000"/>
                </a:solidFill>
                <a:latin typeface="Times New Roman"/>
                <a:ea typeface="Times New Roman"/>
                <a:cs typeface="Times New Roman"/>
                <a:sym typeface="Times New Roman"/>
              </a:rPr>
              <a:t>Low power spectral density</a:t>
            </a:r>
            <a:endParaRPr/>
          </a:p>
          <a:p>
            <a:pPr indent="-285750" lvl="1" marL="742950" marR="0" rtl="0" algn="just">
              <a:spcBef>
                <a:spcPts val="560"/>
              </a:spcBef>
              <a:spcAft>
                <a:spcPts val="0"/>
              </a:spcAft>
              <a:buClr>
                <a:srgbClr val="000000"/>
              </a:buClr>
              <a:buSzPts val="1680"/>
              <a:buFont typeface="Noto Sans Symbols"/>
              <a:buNone/>
            </a:pPr>
            <a:r>
              <a:rPr b="0" i="0" lang="en-US" sz="2800" u="none" cap="none" strike="noStrike">
                <a:solidFill>
                  <a:srgbClr val="000000"/>
                </a:solidFill>
                <a:latin typeface="Times New Roman"/>
                <a:ea typeface="Times New Roman"/>
                <a:cs typeface="Times New Roman"/>
                <a:sym typeface="Times New Roman"/>
              </a:rPr>
              <a:t>Signal is spread over a larger frequency band</a:t>
            </a:r>
            <a:endParaRPr/>
          </a:p>
          <a:p>
            <a:pPr indent="-285750" lvl="1" marL="742950" marR="0" rtl="0" algn="just">
              <a:spcBef>
                <a:spcPts val="560"/>
              </a:spcBef>
              <a:spcAft>
                <a:spcPts val="0"/>
              </a:spcAft>
              <a:buClr>
                <a:srgbClr val="000000"/>
              </a:buClr>
              <a:buSzPts val="1680"/>
              <a:buFont typeface="Noto Sans Symbols"/>
              <a:buChar char="❑"/>
            </a:pPr>
            <a:r>
              <a:rPr b="0" i="0" lang="en-US" sz="2800" u="none" cap="none" strike="noStrike">
                <a:solidFill>
                  <a:srgbClr val="000000"/>
                </a:solidFill>
                <a:latin typeface="Times New Roman"/>
                <a:ea typeface="Times New Roman"/>
                <a:cs typeface="Times New Roman"/>
                <a:sym typeface="Times New Roman"/>
              </a:rPr>
              <a:t>Other systems suffer less from the transmitter</a:t>
            </a:r>
            <a:endParaRPr/>
          </a:p>
          <a:p>
            <a:pPr indent="-342900" lvl="0" marL="342900" marR="0" rtl="0" algn="just">
              <a:spcBef>
                <a:spcPts val="560"/>
              </a:spcBef>
              <a:spcAft>
                <a:spcPts val="0"/>
              </a:spcAft>
              <a:buClr>
                <a:srgbClr val="000000"/>
              </a:buClr>
              <a:buSzPts val="1820"/>
              <a:buFont typeface="Noto Sans Symbols"/>
              <a:buChar char="▪"/>
            </a:pPr>
            <a:r>
              <a:rPr b="1" lang="en-US" sz="2800">
                <a:solidFill>
                  <a:srgbClr val="000000"/>
                </a:solidFill>
                <a:latin typeface="Times New Roman"/>
                <a:ea typeface="Times New Roman"/>
                <a:cs typeface="Times New Roman"/>
                <a:sym typeface="Times New Roman"/>
              </a:rPr>
              <a:t>Interference limited operation</a:t>
            </a:r>
            <a:endParaRPr/>
          </a:p>
          <a:p>
            <a:pPr indent="-285750" lvl="1" marL="742950" marR="0" rtl="0" algn="just">
              <a:spcBef>
                <a:spcPts val="560"/>
              </a:spcBef>
              <a:spcAft>
                <a:spcPts val="0"/>
              </a:spcAft>
              <a:buClr>
                <a:srgbClr val="000000"/>
              </a:buClr>
              <a:buSzPts val="1680"/>
              <a:buFont typeface="Noto Sans Symbols"/>
              <a:buChar char="❑"/>
            </a:pPr>
            <a:r>
              <a:rPr b="0" i="0" lang="en-US" sz="2800" u="none" cap="none" strike="noStrike">
                <a:solidFill>
                  <a:srgbClr val="000000"/>
                </a:solidFill>
                <a:latin typeface="Times New Roman"/>
                <a:ea typeface="Times New Roman"/>
                <a:cs typeface="Times New Roman"/>
                <a:sym typeface="Times New Roman"/>
              </a:rPr>
              <a:t>All frequency spectrum is used</a:t>
            </a:r>
            <a:endParaRPr/>
          </a:p>
          <a:p>
            <a:pPr indent="-342900" lvl="0" marL="342900" marR="0" rtl="0" algn="just">
              <a:spcBef>
                <a:spcPts val="560"/>
              </a:spcBef>
              <a:spcAft>
                <a:spcPts val="0"/>
              </a:spcAft>
              <a:buClr>
                <a:srgbClr val="000000"/>
              </a:buClr>
              <a:buSzPts val="1820"/>
              <a:buFont typeface="Noto Sans Symbols"/>
              <a:buChar char="■"/>
            </a:pPr>
            <a:r>
              <a:rPr b="1" lang="en-US" sz="2800">
                <a:solidFill>
                  <a:srgbClr val="000000"/>
                </a:solidFill>
                <a:latin typeface="Times New Roman"/>
                <a:ea typeface="Times New Roman"/>
                <a:cs typeface="Times New Roman"/>
                <a:sym typeface="Times New Roman"/>
              </a:rPr>
              <a:t>Privacy</a:t>
            </a:r>
            <a:endParaRPr/>
          </a:p>
          <a:p>
            <a:pPr indent="-285750" lvl="1" marL="742950" marR="0" rtl="0" algn="just">
              <a:spcBef>
                <a:spcPts val="560"/>
              </a:spcBef>
              <a:spcAft>
                <a:spcPts val="0"/>
              </a:spcAft>
              <a:buClr>
                <a:srgbClr val="000000"/>
              </a:buClr>
              <a:buSzPts val="1680"/>
              <a:buFont typeface="Noto Sans Symbols"/>
              <a:buChar char="❑"/>
            </a:pPr>
            <a:r>
              <a:rPr b="0" i="0" lang="en-US" sz="2800" u="none" cap="none" strike="noStrike">
                <a:solidFill>
                  <a:srgbClr val="000000"/>
                </a:solidFill>
                <a:latin typeface="Times New Roman"/>
                <a:ea typeface="Times New Roman"/>
                <a:cs typeface="Times New Roman"/>
                <a:sym typeface="Times New Roman"/>
              </a:rPr>
              <a:t>The codeword is known only between the sender and receiver. Hence other users can not decode the messages that are in transit</a:t>
            </a:r>
            <a:endParaRPr/>
          </a:p>
          <a:p>
            <a:pPr indent="-342900" lvl="0" marL="342900" marR="0" rtl="0" algn="just">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Reduction of multipath affects by using a larger spectrum</a:t>
            </a:r>
            <a:endParaRPr/>
          </a:p>
        </p:txBody>
      </p:sp>
      <p:sp>
        <p:nvSpPr>
          <p:cNvPr id="709" name="Google Shape;709;p92"/>
          <p:cNvSpPr/>
          <p:nvPr/>
        </p:nvSpPr>
        <p:spPr>
          <a:xfrm>
            <a:off x="314786" y="130637"/>
            <a:ext cx="99484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A50021"/>
              </a:buClr>
              <a:buSzPts val="3600"/>
              <a:buFont typeface="Noto Sans Symbols"/>
              <a:buNone/>
            </a:pPr>
            <a:r>
              <a:rPr b="1" lang="en-US" sz="3600">
                <a:solidFill>
                  <a:srgbClr val="A50021"/>
                </a:solidFill>
                <a:latin typeface="Times New Roman"/>
                <a:ea typeface="Times New Roman"/>
                <a:cs typeface="Times New Roman"/>
                <a:sym typeface="Times New Roman"/>
              </a:rPr>
              <a:t>Code Division Multiple Access (CDMA) Features </a:t>
            </a:r>
            <a:endParaRPr b="1" sz="3600">
              <a:solidFill>
                <a:srgbClr val="A50021"/>
              </a:solidFill>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3"/>
          <p:cNvSpPr/>
          <p:nvPr/>
        </p:nvSpPr>
        <p:spPr>
          <a:xfrm>
            <a:off x="982639" y="1268415"/>
            <a:ext cx="9001943" cy="457358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Random access possible</a:t>
            </a:r>
            <a:endParaRPr/>
          </a:p>
          <a:p>
            <a:pPr indent="-325438" lvl="1" marL="669925" marR="0" rtl="0" algn="just">
              <a:spcBef>
                <a:spcPts val="560"/>
              </a:spcBef>
              <a:spcAft>
                <a:spcPts val="0"/>
              </a:spcAft>
              <a:buClr>
                <a:srgbClr val="000000"/>
              </a:buClr>
              <a:buSzPts val="1680"/>
              <a:buFont typeface="Noto Sans Symbols"/>
              <a:buChar char="❑"/>
            </a:pPr>
            <a:r>
              <a:rPr b="0" i="0" lang="en-US" sz="2800" u="none" cap="none" strike="noStrike">
                <a:solidFill>
                  <a:srgbClr val="000000"/>
                </a:solidFill>
                <a:latin typeface="Times New Roman"/>
                <a:ea typeface="Times New Roman"/>
                <a:cs typeface="Times New Roman"/>
                <a:sym typeface="Times New Roman"/>
              </a:rPr>
              <a:t>Users can start their transmission at any time</a:t>
            </a:r>
            <a:endParaRPr/>
          </a:p>
          <a:p>
            <a:pPr indent="-342900" lvl="0" marL="342900" marR="0" rtl="0" algn="just">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Cell capacity is not fixed like in TDMA or FDMA systems. has soft capacity.</a:t>
            </a:r>
            <a:endParaRPr sz="2800">
              <a:solidFill>
                <a:srgbClr val="000000"/>
              </a:solidFill>
              <a:latin typeface="Times New Roman"/>
              <a:ea typeface="Times New Roman"/>
              <a:cs typeface="Times New Roman"/>
              <a:sym typeface="Times New Roman"/>
            </a:endParaRPr>
          </a:p>
          <a:p>
            <a:pPr indent="-342900" lvl="0" marL="342900" marR="0" rtl="0" algn="just">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Higher system capacity than TDMA and FDMA </a:t>
            </a:r>
            <a:endParaRPr/>
          </a:p>
          <a:p>
            <a:pPr indent="-342900" lvl="0" marL="342900" marR="0" rtl="0" algn="just">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No frequency management</a:t>
            </a:r>
            <a:endParaRPr/>
          </a:p>
          <a:p>
            <a:pPr indent="-342900" lvl="0" marL="342900" marR="0" rtl="0" algn="just">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No equalizers needed</a:t>
            </a:r>
            <a:endParaRPr sz="2800">
              <a:solidFill>
                <a:srgbClr val="000000"/>
              </a:solidFill>
              <a:latin typeface="Times New Roman"/>
              <a:ea typeface="Times New Roman"/>
              <a:cs typeface="Times New Roman"/>
              <a:sym typeface="Times New Roman"/>
            </a:endParaRPr>
          </a:p>
          <a:p>
            <a:pPr indent="-342900" lvl="0" marL="342900" marR="0" rtl="0" algn="just">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No guard time needed</a:t>
            </a:r>
            <a:endParaRPr/>
          </a:p>
          <a:p>
            <a:pPr indent="-342900" lvl="0" marL="342900" marR="0" rtl="0" algn="just">
              <a:spcBef>
                <a:spcPts val="560"/>
              </a:spcBef>
              <a:spcAft>
                <a:spcPts val="0"/>
              </a:spcAft>
              <a:buClr>
                <a:srgbClr val="000000"/>
              </a:buClr>
              <a:buSzPts val="1820"/>
              <a:buFont typeface="Noto Sans Symbols"/>
              <a:buChar char="■"/>
            </a:pPr>
            <a:r>
              <a:rPr lang="en-US" sz="2800">
                <a:solidFill>
                  <a:srgbClr val="000000"/>
                </a:solidFill>
                <a:latin typeface="Times New Roman"/>
                <a:ea typeface="Times New Roman"/>
                <a:cs typeface="Times New Roman"/>
                <a:sym typeface="Times New Roman"/>
              </a:rPr>
              <a:t>Enables soft handoff</a:t>
            </a:r>
            <a:endParaRPr sz="2800">
              <a:solidFill>
                <a:srgbClr val="000000"/>
              </a:solidFill>
              <a:latin typeface="Times New Roman"/>
              <a:ea typeface="Times New Roman"/>
              <a:cs typeface="Times New Roman"/>
              <a:sym typeface="Times New Roman"/>
            </a:endParaRPr>
          </a:p>
        </p:txBody>
      </p:sp>
      <p:sp>
        <p:nvSpPr>
          <p:cNvPr id="715" name="Google Shape;715;p93"/>
          <p:cNvSpPr/>
          <p:nvPr/>
        </p:nvSpPr>
        <p:spPr>
          <a:xfrm>
            <a:off x="1146411" y="404814"/>
            <a:ext cx="103130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A50021"/>
              </a:buClr>
              <a:buSzPts val="3600"/>
              <a:buFont typeface="Noto Sans Symbols"/>
              <a:buNone/>
            </a:pPr>
            <a:r>
              <a:rPr b="1" lang="en-US" sz="3600">
                <a:solidFill>
                  <a:srgbClr val="A50021"/>
                </a:solidFill>
                <a:latin typeface="Times New Roman"/>
                <a:ea typeface="Times New Roman"/>
                <a:cs typeface="Times New Roman"/>
                <a:sym typeface="Times New Roman"/>
              </a:rPr>
              <a:t>Code Division Multiple Access (CDMA) Features </a:t>
            </a:r>
            <a:endParaRPr b="1" sz="3600">
              <a:solidFill>
                <a:srgbClr val="A5002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21" name="Google Shape;721;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22" name="Google Shape;722;p94"/>
          <p:cNvPicPr preferRelativeResize="0"/>
          <p:nvPr/>
        </p:nvPicPr>
        <p:blipFill rotWithShape="1">
          <a:blip r:embed="rId3">
            <a:alphaModFix/>
          </a:blip>
          <a:srcRect b="0" l="0" r="0" t="0"/>
          <a:stretch/>
        </p:blipFill>
        <p:spPr>
          <a:xfrm>
            <a:off x="506438" y="88009"/>
            <a:ext cx="10847362" cy="640486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28" name="Google Shape;728;p9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22222"/>
              </a:buClr>
              <a:buSzPts val="2800"/>
              <a:buChar char="•"/>
            </a:pPr>
            <a:r>
              <a:rPr b="0" i="0" lang="en-US">
                <a:solidFill>
                  <a:srgbClr val="222222"/>
                </a:solidFill>
                <a:latin typeface="Rubik"/>
                <a:ea typeface="Rubik"/>
                <a:cs typeface="Rubik"/>
                <a:sym typeface="Rubik"/>
              </a:rPr>
              <a:t>Applications of CDMA</a:t>
            </a:r>
            <a:endParaRPr/>
          </a:p>
          <a:p>
            <a:pPr indent="0" lvl="0" marL="0" rtl="0" algn="l">
              <a:lnSpc>
                <a:spcPct val="90000"/>
              </a:lnSpc>
              <a:spcBef>
                <a:spcPts val="1000"/>
              </a:spcBef>
              <a:spcAft>
                <a:spcPts val="0"/>
              </a:spcAft>
              <a:buClr>
                <a:srgbClr val="222222"/>
              </a:buClr>
              <a:buSzPts val="2800"/>
              <a:buNone/>
            </a:pPr>
            <a:r>
              <a:rPr b="0" i="0" lang="en-US">
                <a:solidFill>
                  <a:srgbClr val="222222"/>
                </a:solidFill>
                <a:latin typeface="Lato"/>
                <a:ea typeface="Lato"/>
                <a:cs typeface="Lato"/>
                <a:sym typeface="Lato"/>
              </a:rPr>
              <a:t>The high capacity and security offered by CDMA make it worthy for use in the field of wireless technology such as mobile telephony, radar, and navigation systems. </a:t>
            </a:r>
            <a:endParaRPr/>
          </a:p>
          <a:p>
            <a:pPr indent="0" lvl="0" marL="0" rtl="0" algn="l">
              <a:lnSpc>
                <a:spcPct val="90000"/>
              </a:lnSpc>
              <a:spcBef>
                <a:spcPts val="1000"/>
              </a:spcBef>
              <a:spcAft>
                <a:spcPts val="0"/>
              </a:spcAft>
              <a:buClr>
                <a:schemeClr val="dk1"/>
              </a:buClr>
              <a:buSzPts val="2800"/>
              <a:buNone/>
            </a:pPr>
            <a:r>
              <a:t/>
            </a:r>
            <a:endParaRPr>
              <a:solidFill>
                <a:srgbClr val="222222"/>
              </a:solidFill>
              <a:latin typeface="Lato"/>
              <a:ea typeface="Lato"/>
              <a:cs typeface="Lato"/>
              <a:sym typeface="Lato"/>
            </a:endParaRPr>
          </a:p>
          <a:p>
            <a:pPr indent="0" lvl="0" marL="0" rtl="0" algn="l">
              <a:lnSpc>
                <a:spcPct val="90000"/>
              </a:lnSpc>
              <a:spcBef>
                <a:spcPts val="1000"/>
              </a:spcBef>
              <a:spcAft>
                <a:spcPts val="0"/>
              </a:spcAft>
              <a:buClr>
                <a:srgbClr val="222222"/>
              </a:buClr>
              <a:buSzPts val="2800"/>
              <a:buNone/>
            </a:pPr>
            <a:r>
              <a:rPr b="0" i="0" lang="en-US">
                <a:solidFill>
                  <a:srgbClr val="222222"/>
                </a:solidFill>
                <a:latin typeface="Lato"/>
                <a:ea typeface="Lato"/>
                <a:cs typeface="Lato"/>
                <a:sym typeface="Lato"/>
              </a:rPr>
              <a:t>The combined use of CDMA with GSM technology has provided high-speed internet services like 4G.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96"/>
          <p:cNvPicPr preferRelativeResize="0"/>
          <p:nvPr/>
        </p:nvPicPr>
        <p:blipFill rotWithShape="1">
          <a:blip r:embed="rId3">
            <a:alphaModFix/>
          </a:blip>
          <a:srcRect b="0" l="0" r="0" t="0"/>
          <a:stretch/>
        </p:blipFill>
        <p:spPr>
          <a:xfrm>
            <a:off x="559558" y="0"/>
            <a:ext cx="11122926" cy="68579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7"/>
          <p:cNvSpPr txBox="1"/>
          <p:nvPr>
            <p:ph type="title"/>
          </p:nvPr>
        </p:nvSpPr>
        <p:spPr>
          <a:xfrm>
            <a:off x="584981" y="244621"/>
            <a:ext cx="10515600" cy="8728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600"/>
              <a:buFont typeface="Calibri"/>
              <a:buNone/>
            </a:pPr>
            <a:r>
              <a:rPr lang="en-US" sz="3600">
                <a:solidFill>
                  <a:srgbClr val="C00000"/>
                </a:solidFill>
              </a:rPr>
              <a:t>OFDM –orthogonal frequency division multiplexing</a:t>
            </a:r>
            <a:endParaRPr/>
          </a:p>
        </p:txBody>
      </p:sp>
      <p:sp>
        <p:nvSpPr>
          <p:cNvPr id="739" name="Google Shape;739;p97"/>
          <p:cNvSpPr txBox="1"/>
          <p:nvPr>
            <p:ph idx="1" type="body"/>
          </p:nvPr>
        </p:nvSpPr>
        <p:spPr>
          <a:xfrm>
            <a:off x="324465" y="1117453"/>
            <a:ext cx="11592232" cy="5495926"/>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Clr>
                <a:srgbClr val="000000"/>
              </a:buClr>
              <a:buSzPts val="2800"/>
              <a:buChar char="•"/>
            </a:pPr>
            <a:r>
              <a:rPr b="0" i="0" lang="en-US">
                <a:solidFill>
                  <a:srgbClr val="000000"/>
                </a:solidFill>
                <a:latin typeface="Times New Roman"/>
                <a:ea typeface="Times New Roman"/>
                <a:cs typeface="Times New Roman"/>
                <a:sym typeface="Times New Roman"/>
              </a:rPr>
              <a:t>Digital multi-carrier modulation scheme - extends the concept of single subcarrier modulation by using </a:t>
            </a:r>
            <a:r>
              <a:rPr b="0" i="0" lang="en-US">
                <a:solidFill>
                  <a:srgbClr val="C00000"/>
                </a:solidFill>
                <a:latin typeface="Times New Roman"/>
                <a:ea typeface="Times New Roman"/>
                <a:cs typeface="Times New Roman"/>
                <a:sym typeface="Times New Roman"/>
              </a:rPr>
              <a:t>multiple subcarriers within the same single channel</a:t>
            </a:r>
            <a:r>
              <a:rPr b="0" i="0" lang="en-US">
                <a:solidFill>
                  <a:srgbClr val="000000"/>
                </a:solidFill>
                <a:latin typeface="Times New Roman"/>
                <a:ea typeface="Times New Roman"/>
                <a:cs typeface="Times New Roman"/>
                <a:sym typeface="Times New Roman"/>
              </a:rPr>
              <a:t>. </a:t>
            </a:r>
            <a:endParaRPr/>
          </a:p>
          <a:p>
            <a:pPr indent="-182880" lvl="0" marL="182880" rtl="0" algn="l">
              <a:lnSpc>
                <a:spcPct val="90000"/>
              </a:lnSpc>
              <a:spcBef>
                <a:spcPts val="1000"/>
              </a:spcBef>
              <a:spcAft>
                <a:spcPts val="0"/>
              </a:spcAft>
              <a:buClr>
                <a:srgbClr val="000000"/>
              </a:buClr>
              <a:buSzPts val="2800"/>
              <a:buChar char="•"/>
            </a:pPr>
            <a:r>
              <a:rPr b="0" i="0" lang="en-US">
                <a:solidFill>
                  <a:srgbClr val="000000"/>
                </a:solidFill>
                <a:latin typeface="Times New Roman"/>
                <a:ea typeface="Times New Roman"/>
                <a:cs typeface="Times New Roman"/>
                <a:sym typeface="Times New Roman"/>
              </a:rPr>
              <a:t>Rather than transmit a high-rate stream of data with a single subcarrier, OFDM makes use of a large number of closely spaced orthogonal subcarriers that are transmitted in parallel. </a:t>
            </a:r>
            <a:endParaRPr/>
          </a:p>
          <a:p>
            <a:pPr indent="-182880" lvl="0" marL="182880" rtl="0" algn="l">
              <a:lnSpc>
                <a:spcPct val="90000"/>
              </a:lnSpc>
              <a:spcBef>
                <a:spcPts val="1000"/>
              </a:spcBef>
              <a:spcAft>
                <a:spcPts val="0"/>
              </a:spcAft>
              <a:buClr>
                <a:srgbClr val="000000"/>
              </a:buClr>
              <a:buSzPts val="2800"/>
              <a:buChar char="•"/>
            </a:pPr>
            <a:r>
              <a:rPr b="0" i="0" lang="en-US">
                <a:solidFill>
                  <a:srgbClr val="000000"/>
                </a:solidFill>
                <a:latin typeface="Times New Roman"/>
                <a:ea typeface="Times New Roman"/>
                <a:cs typeface="Times New Roman"/>
                <a:sym typeface="Times New Roman"/>
              </a:rPr>
              <a:t>Each subcarrier is modulated with a conventional digital modulation scheme (such as </a:t>
            </a:r>
            <a:r>
              <a:rPr b="0" i="0" lang="en-US" u="none" strike="noStrike">
                <a:solidFill>
                  <a:srgbClr val="E90029"/>
                </a:solidFill>
                <a:latin typeface="Times New Roman"/>
                <a:ea typeface="Times New Roman"/>
                <a:cs typeface="Times New Roman"/>
                <a:sym typeface="Times New Roman"/>
              </a:rPr>
              <a:t>QPSK</a:t>
            </a:r>
            <a:r>
              <a:rPr b="0" i="0" lang="en-US">
                <a:solidFill>
                  <a:srgbClr val="000000"/>
                </a:solidFill>
                <a:latin typeface="Times New Roman"/>
                <a:ea typeface="Times New Roman"/>
                <a:cs typeface="Times New Roman"/>
                <a:sym typeface="Times New Roman"/>
              </a:rPr>
              <a:t>, 16QAM, etc.) at low symbol rate. </a:t>
            </a:r>
            <a:endParaRPr/>
          </a:p>
          <a:p>
            <a:pPr indent="-182880" lvl="0" marL="182880" rtl="0" algn="l">
              <a:lnSpc>
                <a:spcPct val="90000"/>
              </a:lnSpc>
              <a:spcBef>
                <a:spcPts val="1000"/>
              </a:spcBef>
              <a:spcAft>
                <a:spcPts val="0"/>
              </a:spcAft>
              <a:buClr>
                <a:srgbClr val="000000"/>
              </a:buClr>
              <a:buSzPts val="2800"/>
              <a:buChar char="•"/>
            </a:pPr>
            <a:r>
              <a:rPr b="0" i="0" lang="en-US">
                <a:solidFill>
                  <a:srgbClr val="000000"/>
                </a:solidFill>
                <a:latin typeface="Times New Roman"/>
                <a:ea typeface="Times New Roman"/>
                <a:cs typeface="Times New Roman"/>
                <a:sym typeface="Times New Roman"/>
              </a:rPr>
              <a:t>However, the combination of many subcarriers enables data rates similar to conventional single-carrier modulation schemes within equivalent bandwidths</a:t>
            </a:r>
            <a:r>
              <a:rPr b="0" i="0" lang="en-US" sz="5000">
                <a:solidFill>
                  <a:srgbClr val="000000"/>
                </a:solidFill>
                <a:latin typeface="Times New Roman"/>
                <a:ea typeface="Times New Roman"/>
                <a:cs typeface="Times New Roman"/>
                <a:sym typeface="Times New Roman"/>
              </a:rPr>
              <a: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8"/>
          <p:cNvSpPr txBox="1"/>
          <p:nvPr>
            <p:ph idx="1" type="body"/>
          </p:nvPr>
        </p:nvSpPr>
        <p:spPr>
          <a:xfrm>
            <a:off x="444305" y="235975"/>
            <a:ext cx="11231880" cy="6489290"/>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Clr>
                <a:srgbClr val="000000"/>
              </a:buClr>
              <a:buSzPts val="2800"/>
              <a:buChar char="•"/>
            </a:pPr>
            <a:r>
              <a:rPr b="0" i="0" lang="en-US" sz="2800">
                <a:solidFill>
                  <a:srgbClr val="000000"/>
                </a:solidFill>
                <a:latin typeface="Times New Roman"/>
                <a:ea typeface="Times New Roman"/>
                <a:cs typeface="Times New Roman"/>
                <a:sym typeface="Times New Roman"/>
              </a:rPr>
              <a:t>OFDM is based on the well-known technique of Frequency Division Multiplexing (FDM). </a:t>
            </a:r>
            <a:endParaRPr/>
          </a:p>
          <a:p>
            <a:pPr indent="-182880" lvl="0" marL="182880" rtl="0" algn="l">
              <a:lnSpc>
                <a:spcPct val="90000"/>
              </a:lnSpc>
              <a:spcBef>
                <a:spcPts val="1000"/>
              </a:spcBef>
              <a:spcAft>
                <a:spcPts val="0"/>
              </a:spcAft>
              <a:buClr>
                <a:srgbClr val="000000"/>
              </a:buClr>
              <a:buSzPts val="2800"/>
              <a:buChar char="•"/>
            </a:pPr>
            <a:r>
              <a:rPr b="0" i="0" lang="en-US" sz="2800">
                <a:solidFill>
                  <a:srgbClr val="000000"/>
                </a:solidFill>
                <a:latin typeface="Times New Roman"/>
                <a:ea typeface="Times New Roman"/>
                <a:cs typeface="Times New Roman"/>
                <a:sym typeface="Times New Roman"/>
              </a:rPr>
              <a:t>In FDM different streams of information are mapped onto separate parallel frequency channels. </a:t>
            </a:r>
            <a:endParaRPr/>
          </a:p>
          <a:p>
            <a:pPr indent="-182880" lvl="0" marL="182880" rtl="0" algn="l">
              <a:lnSpc>
                <a:spcPct val="90000"/>
              </a:lnSpc>
              <a:spcBef>
                <a:spcPts val="1000"/>
              </a:spcBef>
              <a:spcAft>
                <a:spcPts val="0"/>
              </a:spcAft>
              <a:buClr>
                <a:srgbClr val="000000"/>
              </a:buClr>
              <a:buSzPts val="2800"/>
              <a:buChar char="•"/>
            </a:pPr>
            <a:r>
              <a:rPr b="0" i="0" lang="en-US" sz="2800">
                <a:solidFill>
                  <a:srgbClr val="000000"/>
                </a:solidFill>
                <a:latin typeface="Times New Roman"/>
                <a:ea typeface="Times New Roman"/>
                <a:cs typeface="Times New Roman"/>
                <a:sym typeface="Times New Roman"/>
              </a:rPr>
              <a:t>Each FDM channel is separated from the others by a frequency guard band to reduce interference between adjacent channels.</a:t>
            </a:r>
            <a:endParaRPr/>
          </a:p>
          <a:p>
            <a:pPr indent="-182880" lvl="0" marL="182880" rtl="0" algn="l">
              <a:lnSpc>
                <a:spcPct val="90000"/>
              </a:lnSpc>
              <a:spcBef>
                <a:spcPts val="1000"/>
              </a:spcBef>
              <a:spcAft>
                <a:spcPts val="0"/>
              </a:spcAft>
              <a:buClr>
                <a:srgbClr val="000000"/>
              </a:buClr>
              <a:buSzPts val="2800"/>
              <a:buChar char="•"/>
            </a:pPr>
            <a:r>
              <a:rPr b="0" i="0" lang="en-US" sz="2800">
                <a:solidFill>
                  <a:srgbClr val="000000"/>
                </a:solidFill>
                <a:latin typeface="Times New Roman"/>
                <a:ea typeface="Times New Roman"/>
                <a:cs typeface="Times New Roman"/>
                <a:sym typeface="Times New Roman"/>
              </a:rPr>
              <a:t>The OFDM scheme differs from traditional FDM in the following interrelated ways:</a:t>
            </a:r>
            <a:endParaRPr/>
          </a:p>
          <a:p>
            <a:pPr indent="-182880" lvl="0" marL="182880" rtl="0" algn="l">
              <a:lnSpc>
                <a:spcPct val="90000"/>
              </a:lnSpc>
              <a:spcBef>
                <a:spcPts val="1000"/>
              </a:spcBef>
              <a:spcAft>
                <a:spcPts val="0"/>
              </a:spcAft>
              <a:buClr>
                <a:srgbClr val="000000"/>
              </a:buClr>
              <a:buSzPts val="2800"/>
              <a:buChar char="•"/>
            </a:pPr>
            <a:r>
              <a:rPr b="0" i="0" lang="en-US" sz="2800">
                <a:solidFill>
                  <a:srgbClr val="000000"/>
                </a:solidFill>
                <a:latin typeface="Times New Roman"/>
                <a:ea typeface="Times New Roman"/>
                <a:cs typeface="Times New Roman"/>
                <a:sym typeface="Times New Roman"/>
              </a:rPr>
              <a:t>1. Multiple carriers (called subcarriers) carry the information stream,</a:t>
            </a:r>
            <a:endParaRPr/>
          </a:p>
          <a:p>
            <a:pPr indent="-182880" lvl="0" marL="182880" rtl="0" algn="l">
              <a:lnSpc>
                <a:spcPct val="90000"/>
              </a:lnSpc>
              <a:spcBef>
                <a:spcPts val="1000"/>
              </a:spcBef>
              <a:spcAft>
                <a:spcPts val="0"/>
              </a:spcAft>
              <a:buClr>
                <a:srgbClr val="000000"/>
              </a:buClr>
              <a:buSzPts val="2800"/>
              <a:buChar char="•"/>
            </a:pPr>
            <a:r>
              <a:rPr b="0" i="0" lang="en-US" sz="2800">
                <a:solidFill>
                  <a:srgbClr val="000000"/>
                </a:solidFill>
                <a:latin typeface="Times New Roman"/>
                <a:ea typeface="Times New Roman"/>
                <a:cs typeface="Times New Roman"/>
                <a:sym typeface="Times New Roman"/>
              </a:rPr>
              <a:t>2. The subcarriers are orthogonal to each other, and</a:t>
            </a:r>
            <a:endParaRPr/>
          </a:p>
          <a:p>
            <a:pPr indent="-182880" lvl="0" marL="182880" rtl="0" algn="l">
              <a:lnSpc>
                <a:spcPct val="90000"/>
              </a:lnSpc>
              <a:spcBef>
                <a:spcPts val="1000"/>
              </a:spcBef>
              <a:spcAft>
                <a:spcPts val="0"/>
              </a:spcAft>
              <a:buClr>
                <a:srgbClr val="000000"/>
              </a:buClr>
              <a:buSzPts val="2800"/>
              <a:buChar char="•"/>
            </a:pPr>
            <a:r>
              <a:rPr b="0" i="0" lang="en-US" sz="2800">
                <a:solidFill>
                  <a:srgbClr val="000000"/>
                </a:solidFill>
                <a:latin typeface="Times New Roman"/>
                <a:ea typeface="Times New Roman"/>
                <a:cs typeface="Times New Roman"/>
                <a:sym typeface="Times New Roman"/>
              </a:rPr>
              <a:t>3. A guard interval is added to each symbol to minimize the channel delay spread and intersymbol interference.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9"/>
          <p:cNvSpPr txBox="1"/>
          <p:nvPr>
            <p:ph idx="1" type="body"/>
          </p:nvPr>
        </p:nvSpPr>
        <p:spPr>
          <a:xfrm>
            <a:off x="838200" y="798683"/>
            <a:ext cx="10515600" cy="54473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OFDM is a special case of FDM ( Frequency Division Multiplexing). </a:t>
            </a:r>
            <a:endParaRPr/>
          </a:p>
          <a:p>
            <a:pPr indent="-228600" lvl="0" marL="228600" rtl="0" algn="l">
              <a:lnSpc>
                <a:spcPct val="90000"/>
              </a:lnSpc>
              <a:spcBef>
                <a:spcPts val="1000"/>
              </a:spcBef>
              <a:spcAft>
                <a:spcPts val="0"/>
              </a:spcAft>
              <a:buClr>
                <a:schemeClr val="dk1"/>
              </a:buClr>
              <a:buSzPts val="2800"/>
              <a:buChar char="•"/>
            </a:pPr>
            <a:r>
              <a:rPr lang="en-US"/>
              <a:t>In FDM, the given bandwidth is subdivided among a set of carriers. There is no relationship between the carrier frequencies in FDM.</a:t>
            </a:r>
            <a:endParaRPr/>
          </a:p>
          <a:p>
            <a:pPr indent="-228600" lvl="0" marL="228600" rtl="0" algn="l">
              <a:lnSpc>
                <a:spcPct val="90000"/>
              </a:lnSpc>
              <a:spcBef>
                <a:spcPts val="1000"/>
              </a:spcBef>
              <a:spcAft>
                <a:spcPts val="0"/>
              </a:spcAft>
              <a:buClr>
                <a:schemeClr val="dk1"/>
              </a:buClr>
              <a:buSzPts val="2800"/>
              <a:buChar char="•"/>
            </a:pPr>
            <a:r>
              <a:rPr lang="en-US"/>
              <a:t> For example, consider that the given bandwidth has to be divided among 5 carriers (say a,b,c,d,e). </a:t>
            </a:r>
            <a:endParaRPr/>
          </a:p>
          <a:p>
            <a:pPr indent="-228600" lvl="0" marL="228600" rtl="0" algn="l">
              <a:lnSpc>
                <a:spcPct val="90000"/>
              </a:lnSpc>
              <a:spcBef>
                <a:spcPts val="1000"/>
              </a:spcBef>
              <a:spcAft>
                <a:spcPts val="0"/>
              </a:spcAft>
              <a:buClr>
                <a:schemeClr val="dk1"/>
              </a:buClr>
              <a:buSzPts val="2800"/>
              <a:buChar char="•"/>
            </a:pPr>
            <a:r>
              <a:rPr lang="en-US"/>
              <a:t>There is no relationship between the subcarriers ;a,b,c,d and e can anything within the given bandwidth.</a:t>
            </a:r>
            <a:endParaRPr/>
          </a:p>
          <a:p>
            <a:pPr indent="-228600" lvl="0" marL="228600" rtl="0" algn="l">
              <a:lnSpc>
                <a:spcPct val="90000"/>
              </a:lnSpc>
              <a:spcBef>
                <a:spcPts val="1000"/>
              </a:spcBef>
              <a:spcAft>
                <a:spcPts val="0"/>
              </a:spcAft>
              <a:buClr>
                <a:schemeClr val="dk1"/>
              </a:buClr>
              <a:buSzPts val="2800"/>
              <a:buChar char="•"/>
            </a:pPr>
            <a:r>
              <a:rPr lang="en-US"/>
              <a:t>If the carriers are harmonics, say (b=2a,c=3a,d=4a,d=5a , integral multiple of fundamental component a ) then they become orthogonal. This is a special case of FDM, which is called OFDM (as implied by the word – ‘orthogonal’ in OFDM)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2023-01-06T08:32:50Z</dcterms:created>
  <dc:creator>Nitin</dc:creator>
</cp:coreProperties>
</file>